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75" r:id="rId3"/>
    <p:sldId id="258" r:id="rId4"/>
    <p:sldId id="257" r:id="rId5"/>
    <p:sldId id="267" r:id="rId6"/>
    <p:sldId id="259" r:id="rId7"/>
    <p:sldId id="26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39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11E9A-A052-4ACD-A956-5FCF55FEED6F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4D6-1F7F-4FF4-94B5-155A6762B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98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3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9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8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02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3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01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0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86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3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688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8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FC8FA-5EFD-4F66-8975-9D109B600EE5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A7D1-65D0-4CC1-B6BA-B380C78E9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45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19.mp3"/><Relationship Id="rId5" Type="http://schemas.microsoft.com/office/2007/relationships/media" Target="../media/media19.mp3"/><Relationship Id="rId10" Type="http://schemas.openxmlformats.org/officeDocument/2006/relationships/image" Target="../media/image42.png"/><Relationship Id="rId4" Type="http://schemas.openxmlformats.org/officeDocument/2006/relationships/audio" Target="../media/media1.mp3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microsoft.com/office/2007/relationships/media" Target="../media/media21.mp3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audio" Target="../media/media9.mp3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1.jpg"/><Relationship Id="rId5" Type="http://schemas.openxmlformats.org/officeDocument/2006/relationships/image" Target="../media/image8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4.jpg"/><Relationship Id="rId5" Type="http://schemas.openxmlformats.org/officeDocument/2006/relationships/image" Target="../media/image8.png"/><Relationship Id="rId4" Type="http://schemas.openxmlformats.org/officeDocument/2006/relationships/image" Target="../media/image28.jp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29.mp3"/><Relationship Id="rId7" Type="http://schemas.openxmlformats.org/officeDocument/2006/relationships/image" Target="../media/image8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6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9.mp3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9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1.mp3"/><Relationship Id="rId7" Type="http://schemas.openxmlformats.org/officeDocument/2006/relationships/image" Target="../media/image26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38E33-A834-45CF-A5CA-CDAF0D8D8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0000" l="2609" r="95000">
                        <a14:foregroundMark x1="3090" y1="30087" x2="652" y2="36300"/>
                        <a14:foregroundMark x1="652" y1="36300" x2="2609" y2="43700"/>
                        <a14:foregroundMark x1="2609" y1="43700" x2="11196" y2="51000"/>
                        <a14:foregroundMark x1="39918" y1="3363" x2="41630" y2="1000"/>
                        <a14:foregroundMark x1="33804" y1="11800" x2="36681" y2="7829"/>
                        <a14:foregroundMark x1="40326" y1="800" x2="40326" y2="800"/>
                        <a14:foregroundMark x1="90376" y1="24700" x2="94348" y2="24700"/>
                        <a14:foregroundMark x1="89348" y1="24200" x2="89348" y2="24200"/>
                        <a14:foregroundMark x1="84239" y1="21700" x2="84239" y2="21700"/>
                        <a14:foregroundMark x1="95000" y1="59400" x2="95000" y2="59400"/>
                        <a14:foregroundMark x1="90652" y1="61000" x2="90652" y2="61000"/>
                        <a14:foregroundMark x1="87717" y1="62900" x2="87717" y2="62900"/>
                        <a14:foregroundMark x1="82283" y1="63500" x2="82283" y2="63500"/>
                        <a14:foregroundMark x1="87283" y1="63000" x2="87283" y2="63000"/>
                        <a14:foregroundMark x1="11630" y1="24100" x2="3913" y2="29700"/>
                        <a14:foregroundMark x1="86848" y1="56500" x2="89565" y2="57100"/>
                        <a14:foregroundMark x1="90910" y1="60700" x2="91522" y2="61200"/>
                        <a14:foregroundMark x1="90543" y1="60400" x2="90910" y2="60700"/>
                        <a14:foregroundMark x1="87283" y1="62800" x2="87283" y2="62800"/>
                        <a14:foregroundMark x1="82609" y1="63600" x2="82609" y2="63600"/>
                        <a14:backgroundMark x1="40000" y1="3400" x2="37283" y2="8100"/>
                        <a14:backgroundMark x1="81630" y1="20400" x2="80217" y2="20900"/>
                        <a14:backgroundMark x1="89891" y1="24000" x2="89239" y2="24000"/>
                        <a14:backgroundMark x1="89891" y1="25800" x2="88913" y2="25700"/>
                        <a14:backgroundMark x1="84348" y1="28100" x2="84348" y2="28100"/>
                        <a14:backgroundMark x1="83804" y1="55000" x2="82283" y2="55100"/>
                        <a14:backgroundMark x1="83587" y1="63700" x2="81848" y2="63100"/>
                        <a14:backgroundMark x1="84674" y1="21500" x2="84674" y2="21500"/>
                        <a14:backgroundMark x1="84239" y1="21600" x2="84239" y2="21600"/>
                        <a14:backgroundMark x1="92717" y1="58400" x2="92717" y2="58400"/>
                        <a14:backgroundMark x1="0" y1="39700" x2="0" y2="35500"/>
                        <a14:backgroundMark x1="3187" y1="29096" x2="2500" y2="29600"/>
                        <a14:backgroundMark x1="88804" y1="55900" x2="88804" y2="55900"/>
                        <a14:backgroundMark x1="88370" y1="55900" x2="88370" y2="55900"/>
                        <a14:backgroundMark x1="92826" y1="60700" x2="92826" y2="60700"/>
                        <a14:backgroundMark x1="87717" y1="62600" x2="87717" y2="62600"/>
                        <a14:backgroundMark x1="86630" y1="62500" x2="86630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0835" flipH="1">
            <a:off x="-203275" y="2076639"/>
            <a:ext cx="630936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9CE314-135F-4517-99D4-0513953B5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12" b="94214" l="3696" r="97500">
                        <a14:foregroundMark x1="5761" y1="83680" x2="5761" y2="83680"/>
                        <a14:foregroundMark x1="3804" y1="88724" x2="3804" y2="88724"/>
                        <a14:foregroundMark x1="12283" y1="94362" x2="12283" y2="94362"/>
                        <a14:foregroundMark x1="88478" y1="8012" x2="88478" y2="8012"/>
                        <a14:foregroundMark x1="94348" y1="11721" x2="94348" y2="11721"/>
                        <a14:foregroundMark x1="22717" y1="31009" x2="22717" y2="31009"/>
                        <a14:foregroundMark x1="23261" y1="30267" x2="23261" y2="30267"/>
                        <a14:foregroundMark x1="10543" y1="68101" x2="10543" y2="68101"/>
                        <a14:foregroundMark x1="4891" y1="74926" x2="4891" y2="74926"/>
                        <a14:foregroundMark x1="15978" y1="61573" x2="15978" y2="61573"/>
                        <a14:foregroundMark x1="80326" y1="46736" x2="80326" y2="46736"/>
                        <a14:foregroundMark x1="77826" y1="49555" x2="77826" y2="49555"/>
                        <a14:foregroundMark x1="78152" y1="49407" x2="78152" y2="49407"/>
                        <a14:foregroundMark x1="56848" y1="93917" x2="56848" y2="93917"/>
                        <a14:foregroundMark x1="52391" y1="8160" x2="52391" y2="8160"/>
                        <a14:foregroundMark x1="79348" y1="15134" x2="79348" y2="15134"/>
                        <a14:foregroundMark x1="77935" y1="15579" x2="77935" y2="15579"/>
                        <a14:foregroundMark x1="76957" y1="16766" x2="76957" y2="16766"/>
                        <a14:foregroundMark x1="73913" y1="18249" x2="73913" y2="18249"/>
                        <a14:foregroundMark x1="73696" y1="18249" x2="73696" y2="18249"/>
                        <a14:foregroundMark x1="80000" y1="47033" x2="80000" y2="47033"/>
                        <a14:foregroundMark x1="21630" y1="35163" x2="21630" y2="35163"/>
                        <a14:foregroundMark x1="19239" y1="51039" x2="19239" y2="51039"/>
                        <a14:foregroundMark x1="19891" y1="49110" x2="19891" y2="49110"/>
                        <a14:foregroundMark x1="15543" y1="72255" x2="15543" y2="72255"/>
                        <a14:foregroundMark x1="16739" y1="69436" x2="16739" y2="69436"/>
                        <a14:foregroundMark x1="17174" y1="69288" x2="17174" y2="69288"/>
                        <a14:foregroundMark x1="97500" y1="12760" x2="97500" y2="12760"/>
                        <a14:backgroundMark x1="96413" y1="4303" x2="96413" y2="4303"/>
                        <a14:backgroundMark x1="76957" y1="16766" x2="76957" y2="16766"/>
                        <a14:backgroundMark x1="74348" y1="18843" x2="74348" y2="18843"/>
                        <a14:backgroundMark x1="74457" y1="18843" x2="76413" y2="17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20794">
            <a:off x="7555237" y="-684737"/>
            <a:ext cx="5935232" cy="434820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убашка&#10;&#10;Автоматически созданное описание">
            <a:extLst>
              <a:ext uri="{FF2B5EF4-FFF2-40B4-BE49-F238E27FC236}">
                <a16:creationId xmlns:a16="http://schemas.microsoft.com/office/drawing/2014/main" id="{49F1F6F1-C67E-4193-936F-0E9D85B8AB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5376">
            <a:off x="6450731" y="1174198"/>
            <a:ext cx="1552303" cy="150227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C439F62-F83E-43AF-B44A-C91933D270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159">
            <a:off x="2625895" y="350775"/>
            <a:ext cx="2195150" cy="212483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AD17F28-D4BC-4980-B806-6E44FCDA4E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311">
            <a:off x="996614" y="768245"/>
            <a:ext cx="903680" cy="1206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1C7CC-33FD-403A-84B6-BEFBEB3A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470" y="860376"/>
            <a:ext cx="9144000" cy="2387600"/>
          </a:xfrm>
        </p:spPr>
        <p:txBody>
          <a:bodyPr/>
          <a:lstStyle/>
          <a:p>
            <a:r>
              <a:rPr lang="ru-RU" dirty="0">
                <a:latin typeface="Comic Sans MS" panose="030F0702030302020204" pitchFamily="66" charset="0"/>
              </a:rPr>
              <a:t>Интерактивная игра «</a:t>
            </a:r>
            <a:r>
              <a:rPr lang="en-US" dirty="0" err="1">
                <a:latin typeface="Comic Sans MS" panose="030F0702030302020204" pitchFamily="66" charset="0"/>
              </a:rPr>
              <a:t>Gesagt</a:t>
            </a:r>
            <a:r>
              <a:rPr lang="en-US" dirty="0">
                <a:latin typeface="Comic Sans MS" panose="030F0702030302020204" pitchFamily="66" charset="0"/>
              </a:rPr>
              <a:t> - </a:t>
            </a:r>
            <a:r>
              <a:rPr lang="en-US" dirty="0" err="1">
                <a:latin typeface="Comic Sans MS" panose="030F0702030302020204" pitchFamily="66" charset="0"/>
              </a:rPr>
              <a:t>getan</a:t>
            </a:r>
            <a:r>
              <a:rPr lang="ru-RU" dirty="0">
                <a:latin typeface="Comic Sans MS" panose="030F0702030302020204" pitchFamily="66" charset="0"/>
              </a:rPr>
              <a:t>»</a:t>
            </a:r>
          </a:p>
        </p:txBody>
      </p:sp>
      <p:pic>
        <p:nvPicPr>
          <p:cNvPr id="9" name="Рисунок 8" descr="Изображение выглядит как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81D292C7-234C-4F9C-BCBC-50F43B6C68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285">
            <a:off x="6618191" y="4076412"/>
            <a:ext cx="1217381" cy="1627223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21FD9095-236E-44DE-A033-7771218056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1786">
            <a:off x="9645443" y="5110538"/>
            <a:ext cx="1409486" cy="136433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E42238-F8E7-41F1-8ACF-89E7D9328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865" y="3576854"/>
            <a:ext cx="4832684" cy="131414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Интенсивный курс изучения и применения </a:t>
            </a:r>
            <a:r>
              <a:rPr lang="en-US" dirty="0" err="1">
                <a:latin typeface="Comic Sans MS" panose="030F0702030302020204" pitchFamily="66" charset="0"/>
              </a:rPr>
              <a:t>Perfekt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на уроках немецкого языка в 6 и 7 классах</a:t>
            </a:r>
          </a:p>
        </p:txBody>
      </p:sp>
      <p:sp>
        <p:nvSpPr>
          <p:cNvPr id="22" name="Звезда: 4 точки 21">
            <a:extLst>
              <a:ext uri="{FF2B5EF4-FFF2-40B4-BE49-F238E27FC236}">
                <a16:creationId xmlns:a16="http://schemas.microsoft.com/office/drawing/2014/main" id="{53C4C6C1-DAF0-4C57-ACBB-CD7C46488A37}"/>
              </a:ext>
            </a:extLst>
          </p:cNvPr>
          <p:cNvSpPr/>
          <p:nvPr/>
        </p:nvSpPr>
        <p:spPr>
          <a:xfrm>
            <a:off x="597340" y="2301378"/>
            <a:ext cx="227003" cy="346376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везда: 4 точки 22">
            <a:extLst>
              <a:ext uri="{FF2B5EF4-FFF2-40B4-BE49-F238E27FC236}">
                <a16:creationId xmlns:a16="http://schemas.microsoft.com/office/drawing/2014/main" id="{A85BD319-39F3-4DD9-A1F9-3E7D9E48FE4B}"/>
              </a:ext>
            </a:extLst>
          </p:cNvPr>
          <p:cNvSpPr/>
          <p:nvPr/>
        </p:nvSpPr>
        <p:spPr>
          <a:xfrm>
            <a:off x="5408446" y="865208"/>
            <a:ext cx="114049" cy="166438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везда: 4 точки 23">
            <a:extLst>
              <a:ext uri="{FF2B5EF4-FFF2-40B4-BE49-F238E27FC236}">
                <a16:creationId xmlns:a16="http://schemas.microsoft.com/office/drawing/2014/main" id="{2D0CDE50-244B-4C8A-921E-94A2FE432215}"/>
              </a:ext>
            </a:extLst>
          </p:cNvPr>
          <p:cNvSpPr/>
          <p:nvPr/>
        </p:nvSpPr>
        <p:spPr>
          <a:xfrm>
            <a:off x="9255635" y="4962403"/>
            <a:ext cx="227003" cy="346376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везда: 4 точки 24">
            <a:extLst>
              <a:ext uri="{FF2B5EF4-FFF2-40B4-BE49-F238E27FC236}">
                <a16:creationId xmlns:a16="http://schemas.microsoft.com/office/drawing/2014/main" id="{500C92BF-E911-4F47-B771-54EF8CD5D2DF}"/>
              </a:ext>
            </a:extLst>
          </p:cNvPr>
          <p:cNvSpPr/>
          <p:nvPr/>
        </p:nvSpPr>
        <p:spPr>
          <a:xfrm>
            <a:off x="1959063" y="5017957"/>
            <a:ext cx="227003" cy="346376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везда: 4 точки 25">
            <a:extLst>
              <a:ext uri="{FF2B5EF4-FFF2-40B4-BE49-F238E27FC236}">
                <a16:creationId xmlns:a16="http://schemas.microsoft.com/office/drawing/2014/main" id="{5B3FA503-5348-4103-A74F-1482D01DDA50}"/>
              </a:ext>
            </a:extLst>
          </p:cNvPr>
          <p:cNvSpPr/>
          <p:nvPr/>
        </p:nvSpPr>
        <p:spPr>
          <a:xfrm>
            <a:off x="11552340" y="4355432"/>
            <a:ext cx="227003" cy="429933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везда: 4 точки 26">
            <a:extLst>
              <a:ext uri="{FF2B5EF4-FFF2-40B4-BE49-F238E27FC236}">
                <a16:creationId xmlns:a16="http://schemas.microsoft.com/office/drawing/2014/main" id="{F505361C-C3B9-4524-90F1-A42F75383A1E}"/>
              </a:ext>
            </a:extLst>
          </p:cNvPr>
          <p:cNvSpPr/>
          <p:nvPr/>
        </p:nvSpPr>
        <p:spPr>
          <a:xfrm>
            <a:off x="5934213" y="5595634"/>
            <a:ext cx="467304" cy="762590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везда: 4 точки 27">
            <a:extLst>
              <a:ext uri="{FF2B5EF4-FFF2-40B4-BE49-F238E27FC236}">
                <a16:creationId xmlns:a16="http://schemas.microsoft.com/office/drawing/2014/main" id="{3E502444-DC8B-4442-BF82-527120EDB9AC}"/>
              </a:ext>
            </a:extLst>
          </p:cNvPr>
          <p:cNvSpPr/>
          <p:nvPr/>
        </p:nvSpPr>
        <p:spPr>
          <a:xfrm>
            <a:off x="11612284" y="6358224"/>
            <a:ext cx="107114" cy="175213"/>
          </a:xfrm>
          <a:prstGeom prst="star4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15613_14604754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4743" y="6141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7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3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52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5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1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5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" fill="hold">
                                          <p:stCondLst>
                                            <p:cond delay="19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" fill="hold">
                                          <p:stCondLst>
                                            <p:cond delay="39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" fill="hold">
                                          <p:stCondLst>
                                            <p:cond delay="58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657" y="-2315179"/>
            <a:ext cx="6437934" cy="721219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2941" y="363070"/>
            <a:ext cx="8655424" cy="5800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Comic Sans MS" panose="030F0702030302020204" pitchFamily="66" charset="0"/>
              </a:rPr>
              <a:t>Вспомогательный глагол </a:t>
            </a:r>
            <a:r>
              <a:rPr lang="en-US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sein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</a:rPr>
              <a:t>употребляется:</a:t>
            </a:r>
          </a:p>
          <a:p>
            <a:endParaRPr lang="ru-RU" sz="20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с </a:t>
            </a:r>
            <a:r>
              <a:rPr lang="ru-RU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глаголами </a:t>
            </a:r>
            <a:r>
              <a:rPr lang="ru-RU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движения: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Anna </a:t>
            </a:r>
            <a:r>
              <a:rPr lang="en-US" sz="2000" dirty="0" err="1">
                <a:latin typeface="Comic Sans MS" panose="030F0702030302020204" pitchFamily="66" charset="0"/>
              </a:rPr>
              <a:t>ist</a:t>
            </a:r>
            <a:r>
              <a:rPr lang="en-US" sz="2000" dirty="0">
                <a:latin typeface="Comic Sans MS" panose="030F0702030302020204" pitchFamily="66" charset="0"/>
              </a:rPr>
              <a:t> in die </a:t>
            </a:r>
            <a:r>
              <a:rPr lang="en-US" sz="2000" dirty="0" err="1">
                <a:latin typeface="Comic Sans MS" panose="030F0702030302020204" pitchFamily="66" charset="0"/>
              </a:rPr>
              <a:t>Stadt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gefahren</a:t>
            </a:r>
            <a:r>
              <a:rPr lang="en-US" sz="2000" dirty="0">
                <a:latin typeface="Comic Sans MS" panose="030F0702030302020204" pitchFamily="66" charset="0"/>
              </a:rPr>
              <a:t>. - </a:t>
            </a:r>
            <a:r>
              <a:rPr lang="ru-RU" sz="2000" dirty="0">
                <a:latin typeface="Comic Sans MS" panose="030F0702030302020204" pitchFamily="66" charset="0"/>
              </a:rPr>
              <a:t>Анна уехала в город</a:t>
            </a:r>
            <a:r>
              <a:rPr lang="ru-RU" sz="2000" dirty="0" smtClean="0">
                <a:latin typeface="Comic Sans MS" panose="030F0702030302020204" pitchFamily="66" charset="0"/>
              </a:rPr>
              <a:t>.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000" i="1" dirty="0">
                <a:latin typeface="Comic Sans MS" panose="030F0702030302020204" pitchFamily="66" charset="0"/>
              </a:rPr>
              <a:t>Примеры таких глаголов</a:t>
            </a:r>
            <a:r>
              <a:rPr lang="ru-RU" sz="2000" dirty="0">
                <a:latin typeface="Comic Sans MS" panose="030F0702030302020204" pitchFamily="66" charset="0"/>
              </a:rPr>
              <a:t>: </a:t>
            </a:r>
            <a:r>
              <a:rPr lang="en-US" sz="2000" dirty="0" err="1">
                <a:latin typeface="Comic Sans MS" panose="030F0702030302020204" pitchFamily="66" charset="0"/>
              </a:rPr>
              <a:t>kommen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gehen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schwimmen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springen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laufen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latin typeface="Comic Sans MS" panose="030F0702030302020204" pitchFamily="66" charset="0"/>
              </a:rPr>
              <a:t>...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с </a:t>
            </a:r>
            <a:r>
              <a:rPr lang="ru-RU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глаголами, обозначающими переходные состояния: </a:t>
            </a:r>
            <a:endParaRPr lang="ru-RU" sz="2000" dirty="0" smtClean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err="1" smtClean="0">
                <a:latin typeface="Comic Sans MS" panose="030F0702030302020204" pitchFamily="66" charset="0"/>
              </a:rPr>
              <a:t>Ich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bin </a:t>
            </a:r>
            <a:r>
              <a:rPr lang="en-US" sz="2000" dirty="0" err="1">
                <a:latin typeface="Comic Sans MS" panose="030F0702030302020204" pitchFamily="66" charset="0"/>
              </a:rPr>
              <a:t>gestern</a:t>
            </a:r>
            <a:r>
              <a:rPr lang="en-US" sz="2000" dirty="0">
                <a:latin typeface="Comic Sans MS" panose="030F0702030302020204" pitchFamily="66" charset="0"/>
              </a:rPr>
              <a:t> um 23 </a:t>
            </a:r>
            <a:r>
              <a:rPr lang="en-US" sz="2000" dirty="0" err="1">
                <a:latin typeface="Comic Sans MS" panose="030F0702030302020204" pitchFamily="66" charset="0"/>
              </a:rPr>
              <a:t>Uhr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eingeschlafen</a:t>
            </a:r>
            <a:r>
              <a:rPr lang="en-US" sz="2000" dirty="0">
                <a:latin typeface="Comic Sans MS" panose="030F0702030302020204" pitchFamily="66" charset="0"/>
              </a:rPr>
              <a:t>. - </a:t>
            </a:r>
            <a:r>
              <a:rPr lang="ru-RU" sz="2000" dirty="0">
                <a:latin typeface="Comic Sans MS" panose="030F0702030302020204" pitchFamily="66" charset="0"/>
              </a:rPr>
              <a:t>Я вчера уснул/а в 11 часов вечера</a:t>
            </a:r>
            <a:r>
              <a:rPr lang="ru-RU" sz="2000" dirty="0" smtClean="0">
                <a:latin typeface="Comic Sans MS" panose="030F0702030302020204" pitchFamily="66" charset="0"/>
              </a:rPr>
              <a:t>.</a:t>
            </a:r>
            <a:endParaRPr lang="ru-RU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2000" i="1" dirty="0">
                <a:latin typeface="Comic Sans MS" panose="030F0702030302020204" pitchFamily="66" charset="0"/>
              </a:rPr>
              <a:t>Примеры таких глаголов</a:t>
            </a:r>
            <a:r>
              <a:rPr lang="ru-RU" sz="2000" dirty="0">
                <a:latin typeface="Comic Sans MS" panose="030F0702030302020204" pitchFamily="66" charset="0"/>
              </a:rPr>
              <a:t>: </a:t>
            </a:r>
            <a:r>
              <a:rPr lang="en-US" sz="2000" dirty="0" err="1">
                <a:latin typeface="Comic Sans MS" panose="030F0702030302020204" pitchFamily="66" charset="0"/>
              </a:rPr>
              <a:t>sterben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aufstehen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wachsen</a:t>
            </a:r>
            <a:r>
              <a:rPr lang="en-US" sz="2000" dirty="0">
                <a:latin typeface="Comic Sans MS" panose="030F0702030302020204" pitchFamily="66" charset="0"/>
              </a:rPr>
              <a:t> ...</a:t>
            </a:r>
          </a:p>
          <a:p>
            <a:pPr marL="0" indent="0">
              <a:buNone/>
            </a:pP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 </a:t>
            </a:r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рядом глаголов: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sein,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werden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bleiben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gelingen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geschehen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passieren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Was </a:t>
            </a:r>
            <a:r>
              <a:rPr lang="en-US" sz="2000" dirty="0" err="1">
                <a:latin typeface="Comic Sans MS" panose="030F0702030302020204" pitchFamily="66" charset="0"/>
              </a:rPr>
              <a:t>ist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passiert</a:t>
            </a:r>
            <a:r>
              <a:rPr lang="en-US" sz="2000" dirty="0">
                <a:latin typeface="Comic Sans MS" panose="030F0702030302020204" pitchFamily="66" charset="0"/>
              </a:rPr>
              <a:t>? Was </a:t>
            </a:r>
            <a:r>
              <a:rPr lang="en-US" sz="2000" dirty="0" err="1">
                <a:latin typeface="Comic Sans MS" panose="030F0702030302020204" pitchFamily="66" charset="0"/>
              </a:rPr>
              <a:t>ist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los</a:t>
            </a:r>
            <a:r>
              <a:rPr lang="en-US" sz="2000" dirty="0">
                <a:latin typeface="Comic Sans MS" panose="030F0702030302020204" pitchFamily="66" charset="0"/>
              </a:rPr>
              <a:t>? - </a:t>
            </a:r>
            <a:r>
              <a:rPr lang="ru-RU" sz="2000" dirty="0">
                <a:latin typeface="Comic Sans MS" panose="030F0702030302020204" pitchFamily="66" charset="0"/>
              </a:rPr>
              <a:t>Что случилось</a:t>
            </a:r>
            <a:r>
              <a:rPr lang="ru-RU" sz="2000" dirty="0" smtClean="0">
                <a:latin typeface="Comic Sans MS" panose="030F0702030302020204" pitchFamily="66" charset="0"/>
              </a:rPr>
              <a:t>?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space-craft-engine-warble_mkyvkke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7" end="10181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4836" y="600187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8780" y="4301146"/>
            <a:ext cx="2810500" cy="2773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19942" y="3581755"/>
            <a:ext cx="1249788" cy="1438781"/>
          </a:xfrm>
          <a:prstGeom prst="rect">
            <a:avLst/>
          </a:prstGeom>
        </p:spPr>
      </p:pic>
      <p:sp>
        <p:nvSpPr>
          <p:cNvPr id="8" name="4-конечная звезда 7"/>
          <p:cNvSpPr/>
          <p:nvPr/>
        </p:nvSpPr>
        <p:spPr>
          <a:xfrm>
            <a:off x="484094" y="524435"/>
            <a:ext cx="412376" cy="618565"/>
          </a:xfrm>
          <a:prstGeom prst="star4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186" y="2445183"/>
            <a:ext cx="445047" cy="676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583" y="5688106"/>
            <a:ext cx="445047" cy="676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317" y="3789889"/>
            <a:ext cx="445047" cy="676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503" y="6026463"/>
            <a:ext cx="445047" cy="6767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721" y="524435"/>
            <a:ext cx="338924" cy="515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118" y="2606334"/>
            <a:ext cx="339065" cy="515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6794" y="5688106"/>
            <a:ext cx="365959" cy="5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8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5963" t="38420" r="17479" b="29779"/>
          <a:stretch/>
        </p:blipFill>
        <p:spPr>
          <a:xfrm>
            <a:off x="872427" y="121023"/>
            <a:ext cx="11062651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9969" t="42464" r="10762" b="15624"/>
          <a:stretch/>
        </p:blipFill>
        <p:spPr>
          <a:xfrm>
            <a:off x="121024" y="3371186"/>
            <a:ext cx="11082909" cy="329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1024" y="1099091"/>
            <a:ext cx="852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ru-RU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53539" y="3775056"/>
            <a:ext cx="852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ru-RU" sz="6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рассмотрит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308" y="596601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742" y="-190016"/>
            <a:ext cx="1249788" cy="1438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461811" y="5018451"/>
            <a:ext cx="2053242" cy="20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0" y="926640"/>
            <a:ext cx="11393355" cy="552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62676" y="2541494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9974" y="295835"/>
            <a:ext cx="10842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глаголами</a:t>
            </a:r>
            <a:r>
              <a:rPr lang="de-DE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sein, werden, bleiben, gelingen, geschehen, passieren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693" y="-154712"/>
            <a:ext cx="2017951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237956"/>
            <a:ext cx="11887200" cy="524724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Sie_________zum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Unterricht zu 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Fuß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gegangen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Она ходила на занятие пешком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Ich_________heute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um 7 Uhr am Morgen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aufgestanden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Wir________heute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zu Hause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geblieben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und haben uns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den ganzen Tag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erholt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de-DE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Zufällig _________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ich ihm im Supermarkt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begegnet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_______Sie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schon in die neue Wohnung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umgezogen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 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(umziehen –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переехать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Meine </a:t>
            </a: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Eltern________vor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10 Minuten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angekommen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(vor 10 Minuten – 10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минут назад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_______Sie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am 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Stadion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gewesen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Warum_______du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nicht zu Hause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geblieben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Ich_______mit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meiner Familie ins </a:t>
            </a:r>
            <a:r>
              <a:rPr lang="de-DE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Cafe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de-DE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gegangen</a:t>
            </a: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________ihr 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mit eurem Auto </a:t>
            </a:r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gefahren</a:t>
            </a:r>
            <a:r>
              <a:rPr lang="de-DE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de-DE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de-DE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de-DE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de-DE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8189" y="332322"/>
            <a:ext cx="10709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mic Sans MS" panose="030F0702030302020204" pitchFamily="66" charset="0"/>
              </a:rPr>
              <a:t>Вставьте вспомогательный глагол </a:t>
            </a:r>
            <a:r>
              <a:rPr lang="en-US" sz="2800" dirty="0" smtClean="0">
                <a:latin typeface="Comic Sans MS" panose="030F0702030302020204" pitchFamily="66" charset="0"/>
              </a:rPr>
              <a:t>sein </a:t>
            </a:r>
            <a:r>
              <a:rPr lang="ru-RU" sz="2800" dirty="0" smtClean="0">
                <a:latin typeface="Comic Sans MS" panose="030F0702030302020204" pitchFamily="66" charset="0"/>
              </a:rPr>
              <a:t>в </a:t>
            </a:r>
            <a:r>
              <a:rPr lang="ru-RU" sz="2800" dirty="0">
                <a:latin typeface="Comic Sans MS" panose="030F0702030302020204" pitchFamily="66" charset="0"/>
              </a:rPr>
              <a:t>правильной форме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0665" y="1095796"/>
            <a:ext cx="1448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ist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610" y="1827543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bin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9795" y="2350256"/>
            <a:ext cx="95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sind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5151" y="2789615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bin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189" y="3260881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Comic Sans MS" panose="030F0702030302020204" pitchFamily="66" charset="0"/>
              </a:rPr>
              <a:t>S</a:t>
            </a:r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ind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4421" y="3747300"/>
            <a:ext cx="95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sind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189" y="4435243"/>
            <a:ext cx="1040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Sind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6232" y="4942018"/>
            <a:ext cx="93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bist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8275" y="5413284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bin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0782" y="5848898"/>
            <a:ext cx="125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Seid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e68f1f95c9061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3372" y="6088063"/>
            <a:ext cx="609600" cy="609600"/>
          </a:xfrm>
          <a:prstGeom prst="rect">
            <a:avLst/>
          </a:prstGeom>
        </p:spPr>
      </p:pic>
      <p:sp>
        <p:nvSpPr>
          <p:cNvPr id="20" name="4-конечная звезда 19"/>
          <p:cNvSpPr/>
          <p:nvPr/>
        </p:nvSpPr>
        <p:spPr>
          <a:xfrm>
            <a:off x="382991" y="443753"/>
            <a:ext cx="531409" cy="581745"/>
          </a:xfrm>
          <a:prstGeom prst="star4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0187" y="4615853"/>
            <a:ext cx="591363" cy="6523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529" y="4646126"/>
            <a:ext cx="466011" cy="5140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3372" y="804556"/>
            <a:ext cx="439117" cy="4843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730" y="4258076"/>
            <a:ext cx="425670" cy="4695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8849" y="6203386"/>
            <a:ext cx="448082" cy="4942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460" y="1625653"/>
            <a:ext cx="448082" cy="494277"/>
          </a:xfrm>
          <a:prstGeom prst="rect">
            <a:avLst/>
          </a:prstGeom>
        </p:spPr>
      </p:pic>
      <p:pic>
        <p:nvPicPr>
          <p:cNvPr id="2" name="прошли 2 этап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86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68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90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646957" y="1380240"/>
            <a:ext cx="4343400" cy="213216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36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 этап: вспомогательный глагол </a:t>
            </a:r>
            <a:r>
              <a:rPr lang="en-US" sz="4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haben</a:t>
            </a:r>
            <a:endParaRPr lang="ru-RU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3этап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075830"/>
            <a:ext cx="609600" cy="609600"/>
          </a:xfrm>
        </p:spPr>
      </p:pic>
      <p:sp>
        <p:nvSpPr>
          <p:cNvPr id="9" name="Прямоугольник 8"/>
          <p:cNvSpPr/>
          <p:nvPr/>
        </p:nvSpPr>
        <p:spPr>
          <a:xfrm rot="21308252">
            <a:off x="1887072" y="1949824"/>
            <a:ext cx="5212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Для начала давайте вспомним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спряжение глагола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haben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56960">
            <a:off x="-224326" y="2441385"/>
            <a:ext cx="3368455" cy="3877833"/>
          </a:xfrm>
          <a:prstGeom prst="rect">
            <a:avLst/>
          </a:prstGeom>
        </p:spPr>
      </p:pic>
      <p:pic>
        <p:nvPicPr>
          <p:cNvPr id="12" name="15613_14604754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3435" y="6075830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18" y="1398494"/>
            <a:ext cx="5697071" cy="4272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4-конечная звезда 13"/>
          <p:cNvSpPr/>
          <p:nvPr/>
        </p:nvSpPr>
        <p:spPr>
          <a:xfrm>
            <a:off x="3818657" y="4504765"/>
            <a:ext cx="538190" cy="578223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376" y="1260014"/>
            <a:ext cx="573074" cy="6218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1850" y="572528"/>
            <a:ext cx="573074" cy="6218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7283" y="3039318"/>
            <a:ext cx="573074" cy="6218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898" y="3014065"/>
            <a:ext cx="573074" cy="6218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9117" y="6063584"/>
            <a:ext cx="573074" cy="6218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8779" y="5692040"/>
            <a:ext cx="573074" cy="6218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5599" y="5869700"/>
            <a:ext cx="357355" cy="3877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063" y="1148154"/>
            <a:ext cx="357355" cy="3877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3820" y="227697"/>
            <a:ext cx="286196" cy="3105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4566" y="5616408"/>
            <a:ext cx="357355" cy="3877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3172" y="5693253"/>
            <a:ext cx="357355" cy="3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72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72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7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05543" y="4047563"/>
            <a:ext cx="3647438" cy="3845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9" y="123078"/>
            <a:ext cx="11725835" cy="73753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omic Sans MS" panose="030F0702030302020204" pitchFamily="66" charset="0"/>
              </a:rPr>
              <a:t>Вспомогательный глагол </a:t>
            </a:r>
            <a:r>
              <a:rPr lang="en-US" sz="36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haben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ru-RU" sz="3600" dirty="0" smtClean="0">
                <a:latin typeface="Comic Sans MS" panose="030F0702030302020204" pitchFamily="66" charset="0"/>
              </a:rPr>
              <a:t>употребляется: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835" y="860612"/>
            <a:ext cx="11524129" cy="602428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1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со </a:t>
            </a:r>
            <a:r>
              <a:rPr lang="ru-RU" sz="2100" dirty="0">
                <a:solidFill>
                  <a:srgbClr val="FFFF00"/>
                </a:solidFill>
                <a:latin typeface="Comic Sans MS" panose="030F0702030302020204" pitchFamily="66" charset="0"/>
              </a:rPr>
              <a:t>всеми переходными глаголами (имеющими после себя прямой объект и падеж </a:t>
            </a:r>
            <a:r>
              <a:rPr lang="en-US" sz="21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Akkusativ</a:t>
            </a:r>
            <a:r>
              <a:rPr lang="en-US" sz="2100" dirty="0">
                <a:solidFill>
                  <a:srgbClr val="FFFF00"/>
                </a:solidFill>
                <a:latin typeface="Comic Sans MS" panose="030F0702030302020204" pitchFamily="66" charset="0"/>
              </a:rPr>
              <a:t>): </a:t>
            </a:r>
            <a:endParaRPr lang="ru-RU" sz="21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538163">
              <a:buNone/>
            </a:pPr>
            <a:r>
              <a:rPr lang="en-US" sz="2100" dirty="0" err="1" smtClean="0">
                <a:latin typeface="Comic Sans MS" panose="030F0702030302020204" pitchFamily="66" charset="0"/>
              </a:rPr>
              <a:t>Ich</a:t>
            </a:r>
            <a:r>
              <a:rPr lang="en-US" sz="2100" dirty="0" smtClean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habe</a:t>
            </a:r>
            <a:r>
              <a:rPr lang="en-US" sz="2100" dirty="0">
                <a:latin typeface="Comic Sans MS" panose="030F0702030302020204" pitchFamily="66" charset="0"/>
              </a:rPr>
              <a:t> </a:t>
            </a:r>
            <a:r>
              <a:rPr lang="en-US" sz="2100" u="wavyHeavy" dirty="0">
                <a:latin typeface="Comic Sans MS" panose="030F0702030302020204" pitchFamily="66" charset="0"/>
              </a:rPr>
              <a:t>den </a:t>
            </a:r>
            <a:r>
              <a:rPr lang="en-US" sz="2100" u="wavyHeavy" dirty="0" err="1">
                <a:latin typeface="Comic Sans MS" panose="030F0702030302020204" pitchFamily="66" charset="0"/>
              </a:rPr>
              <a:t>Schlüssel</a:t>
            </a:r>
            <a:r>
              <a:rPr lang="en-US" sz="2100" u="wavyHeavy" dirty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vergessen</a:t>
            </a:r>
            <a:r>
              <a:rPr lang="en-US" sz="2100" dirty="0">
                <a:latin typeface="Comic Sans MS" panose="030F0702030302020204" pitchFamily="66" charset="0"/>
              </a:rPr>
              <a:t>. - </a:t>
            </a:r>
            <a:r>
              <a:rPr lang="ru-RU" sz="2100" dirty="0">
                <a:latin typeface="Comic Sans MS" panose="030F0702030302020204" pitchFamily="66" charset="0"/>
              </a:rPr>
              <a:t>Я забыл/а ключ</a:t>
            </a:r>
            <a:r>
              <a:rPr lang="ru-RU" sz="2100" dirty="0" smtClean="0">
                <a:latin typeface="Comic Sans MS" panose="030F0702030302020204" pitchFamily="66" charset="0"/>
              </a:rPr>
              <a:t>.</a:t>
            </a:r>
          </a:p>
          <a:p>
            <a:pPr marL="0" indent="538163">
              <a:buNone/>
            </a:pPr>
            <a:r>
              <a:rPr lang="de-DE" sz="2100" dirty="0">
                <a:latin typeface="Comic Sans MS" panose="030F0702030302020204" pitchFamily="66" charset="0"/>
              </a:rPr>
              <a:t>Ich habe </a:t>
            </a:r>
            <a:r>
              <a:rPr lang="de-DE" sz="2100" u="wavyHeavy" dirty="0">
                <a:latin typeface="Comic Sans MS" panose="030F0702030302020204" pitchFamily="66" charset="0"/>
              </a:rPr>
              <a:t>die Zeitung </a:t>
            </a:r>
            <a:r>
              <a:rPr lang="de-DE" sz="2100" dirty="0">
                <a:latin typeface="Comic Sans MS" panose="030F0702030302020204" pitchFamily="66" charset="0"/>
              </a:rPr>
              <a:t>gestern auch gelesen</a:t>
            </a:r>
            <a:r>
              <a:rPr lang="de-DE" sz="2100" dirty="0" smtClean="0">
                <a:latin typeface="Comic Sans MS" panose="030F0702030302020204" pitchFamily="66" charset="0"/>
              </a:rPr>
              <a:t>.</a:t>
            </a:r>
            <a:r>
              <a:rPr lang="ru-RU" sz="2100" dirty="0">
                <a:latin typeface="Comic Sans MS" panose="030F0702030302020204" pitchFamily="66" charset="0"/>
              </a:rPr>
              <a:t> - Я читал газету вчера тоже.</a:t>
            </a:r>
          </a:p>
          <a:p>
            <a:pPr marL="0" indent="0">
              <a:buNone/>
            </a:pPr>
            <a:r>
              <a:rPr lang="ru-RU" sz="2100" dirty="0">
                <a:latin typeface="Comic Sans MS" panose="030F0702030302020204" pitchFamily="66" charset="0"/>
              </a:rPr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ru-RU" sz="21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ru-RU" sz="2100" dirty="0">
                <a:solidFill>
                  <a:srgbClr val="92D050"/>
                </a:solidFill>
                <a:latin typeface="Comic Sans MS" panose="030F0702030302020204" pitchFamily="66" charset="0"/>
              </a:rPr>
              <a:t>с глаголами, описывающими явления </a:t>
            </a:r>
            <a:r>
              <a:rPr lang="ru-RU" sz="21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природы:</a:t>
            </a:r>
          </a:p>
          <a:p>
            <a:pPr marL="0" indent="538163">
              <a:buNone/>
            </a:pPr>
            <a:r>
              <a:rPr lang="en-US" sz="2100" dirty="0" err="1" smtClean="0">
                <a:latin typeface="Comic Sans MS" panose="030F0702030302020204" pitchFamily="66" charset="0"/>
              </a:rPr>
              <a:t>Es</a:t>
            </a:r>
            <a:r>
              <a:rPr lang="en-US" sz="2100" dirty="0" smtClean="0">
                <a:latin typeface="Comic Sans MS" panose="030F0702030302020204" pitchFamily="66" charset="0"/>
              </a:rPr>
              <a:t> </a:t>
            </a:r>
            <a:r>
              <a:rPr lang="en-US" sz="2100" dirty="0">
                <a:latin typeface="Comic Sans MS" panose="030F0702030302020204" pitchFamily="66" charset="0"/>
              </a:rPr>
              <a:t>hat </a:t>
            </a:r>
            <a:r>
              <a:rPr lang="en-US" sz="2100" dirty="0" err="1">
                <a:latin typeface="Comic Sans MS" panose="030F0702030302020204" pitchFamily="66" charset="0"/>
              </a:rPr>
              <a:t>gestern</a:t>
            </a:r>
            <a:r>
              <a:rPr lang="en-US" sz="2100" dirty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geregnet</a:t>
            </a:r>
            <a:r>
              <a:rPr lang="en-US" sz="2100" dirty="0">
                <a:latin typeface="Comic Sans MS" panose="030F0702030302020204" pitchFamily="66" charset="0"/>
              </a:rPr>
              <a:t>. - </a:t>
            </a:r>
            <a:r>
              <a:rPr lang="ru-RU" sz="2100" dirty="0">
                <a:latin typeface="Comic Sans MS" panose="030F0702030302020204" pitchFamily="66" charset="0"/>
              </a:rPr>
              <a:t>Вчера шел дождь.</a:t>
            </a:r>
          </a:p>
          <a:p>
            <a:pPr marL="0" indent="0">
              <a:buNone/>
            </a:pPr>
            <a:endParaRPr lang="ru-RU" sz="2100" dirty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ru-RU" sz="2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 </a:t>
            </a:r>
            <a:r>
              <a:rPr lang="ru-RU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возвратными глаголами (с </a:t>
            </a:r>
            <a:r>
              <a:rPr lang="en-US" sz="21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sich</a:t>
            </a:r>
            <a:r>
              <a:rPr lang="en-US" sz="2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):</a:t>
            </a:r>
            <a:endParaRPr lang="ru-RU" sz="21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538163">
              <a:buNone/>
            </a:pPr>
            <a:r>
              <a:rPr lang="en-US" sz="2100" dirty="0" err="1" smtClean="0">
                <a:latin typeface="Comic Sans MS" panose="030F0702030302020204" pitchFamily="66" charset="0"/>
              </a:rPr>
              <a:t>Ich</a:t>
            </a:r>
            <a:r>
              <a:rPr lang="en-US" sz="2100" dirty="0" smtClean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habe</a:t>
            </a:r>
            <a:r>
              <a:rPr lang="en-US" sz="2100" dirty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mich</a:t>
            </a:r>
            <a:r>
              <a:rPr lang="en-US" sz="2100" dirty="0">
                <a:latin typeface="Comic Sans MS" panose="030F0702030302020204" pitchFamily="66" charset="0"/>
              </a:rPr>
              <a:t> gut </a:t>
            </a:r>
            <a:r>
              <a:rPr lang="en-US" sz="2100" dirty="0" err="1">
                <a:latin typeface="Comic Sans MS" panose="030F0702030302020204" pitchFamily="66" charset="0"/>
              </a:rPr>
              <a:t>erholt</a:t>
            </a:r>
            <a:r>
              <a:rPr lang="en-US" sz="2100" dirty="0">
                <a:latin typeface="Comic Sans MS" panose="030F0702030302020204" pitchFamily="66" charset="0"/>
              </a:rPr>
              <a:t>. - </a:t>
            </a:r>
            <a:r>
              <a:rPr lang="ru-RU" sz="2100" dirty="0">
                <a:latin typeface="Comic Sans MS" panose="030F0702030302020204" pitchFamily="66" charset="0"/>
              </a:rPr>
              <a:t>Я хорошо отдохнул /а</a:t>
            </a:r>
            <a:r>
              <a:rPr lang="ru-RU" sz="2100" dirty="0" smtClean="0">
                <a:latin typeface="Comic Sans MS" panose="030F0702030302020204" pitchFamily="66" charset="0"/>
              </a:rPr>
              <a:t>.</a:t>
            </a:r>
          </a:p>
          <a:p>
            <a:pPr marL="538163" indent="0">
              <a:buNone/>
            </a:pPr>
            <a:r>
              <a:rPr lang="de-DE" sz="2100" dirty="0">
                <a:latin typeface="Comic Sans MS" panose="030F0702030302020204" pitchFamily="66" charset="0"/>
              </a:rPr>
              <a:t>Aber gestern haben wir uns im Park getroffen</a:t>
            </a:r>
            <a:r>
              <a:rPr lang="de-DE" sz="2100" dirty="0" smtClean="0">
                <a:latin typeface="Comic Sans MS" panose="030F0702030302020204" pitchFamily="66" charset="0"/>
              </a:rPr>
              <a:t>.</a:t>
            </a:r>
            <a:r>
              <a:rPr lang="ru-RU" sz="2100" dirty="0">
                <a:latin typeface="Comic Sans MS" panose="030F0702030302020204" pitchFamily="66" charset="0"/>
              </a:rPr>
              <a:t> - Но вчера мы встретились в парке</a:t>
            </a:r>
            <a:r>
              <a:rPr lang="ru-RU" sz="2100" dirty="0" smtClean="0">
                <a:latin typeface="Comic Sans MS" panose="030F0702030302020204" pitchFamily="66" charset="0"/>
              </a:rPr>
              <a:t>.</a:t>
            </a:r>
            <a:endParaRPr lang="ru-RU" sz="2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100" dirty="0" smtClean="0"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ru-RU" sz="21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 </a:t>
            </a:r>
            <a:r>
              <a:rPr lang="ru-RU" sz="2100" dirty="0">
                <a:solidFill>
                  <a:srgbClr val="00B0F0"/>
                </a:solidFill>
                <a:latin typeface="Comic Sans MS" panose="030F0702030302020204" pitchFamily="66" charset="0"/>
              </a:rPr>
              <a:t>большинством других </a:t>
            </a:r>
            <a:r>
              <a:rPr lang="ru-RU" sz="21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глаголов:</a:t>
            </a:r>
          </a:p>
          <a:p>
            <a:pPr marL="0" indent="444500">
              <a:buNone/>
            </a:pPr>
            <a:r>
              <a:rPr lang="en-US" sz="2100" dirty="0" err="1" smtClean="0">
                <a:latin typeface="Comic Sans MS" panose="030F0702030302020204" pitchFamily="66" charset="0"/>
              </a:rPr>
              <a:t>Ich</a:t>
            </a:r>
            <a:r>
              <a:rPr lang="en-US" sz="2100" dirty="0" smtClean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habe</a:t>
            </a:r>
            <a:r>
              <a:rPr lang="en-US" sz="2100" dirty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ihm</a:t>
            </a:r>
            <a:r>
              <a:rPr lang="en-US" sz="2100" dirty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immer</a:t>
            </a:r>
            <a:r>
              <a:rPr lang="en-US" sz="2100" dirty="0">
                <a:latin typeface="Comic Sans MS" panose="030F0702030302020204" pitchFamily="66" charset="0"/>
              </a:rPr>
              <a:t> </a:t>
            </a:r>
            <a:r>
              <a:rPr lang="en-US" sz="2100" dirty="0" err="1">
                <a:latin typeface="Comic Sans MS" panose="030F0702030302020204" pitchFamily="66" charset="0"/>
              </a:rPr>
              <a:t>geholfen</a:t>
            </a:r>
            <a:r>
              <a:rPr lang="en-US" sz="2100" dirty="0">
                <a:latin typeface="Comic Sans MS" panose="030F0702030302020204" pitchFamily="66" charset="0"/>
              </a:rPr>
              <a:t>. - </a:t>
            </a:r>
            <a:r>
              <a:rPr lang="ru-RU" sz="2100" dirty="0">
                <a:latin typeface="Comic Sans MS" panose="030F0702030302020204" pitchFamily="66" charset="0"/>
              </a:rPr>
              <a:t>Я всегда ему </a:t>
            </a:r>
            <a:r>
              <a:rPr lang="ru-RU" sz="2100" dirty="0" smtClean="0">
                <a:latin typeface="Comic Sans MS" panose="030F0702030302020204" pitchFamily="66" charset="0"/>
              </a:rPr>
              <a:t>помогал.</a:t>
            </a:r>
          </a:p>
          <a:p>
            <a:pPr marL="0" indent="444500">
              <a:buNone/>
            </a:pPr>
            <a:endParaRPr lang="ru-RU" sz="21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ru-RU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со всеми </a:t>
            </a:r>
            <a:r>
              <a:rPr lang="ru-RU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модальными глаголами </a:t>
            </a:r>
            <a:r>
              <a:rPr lang="ru-RU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(</a:t>
            </a:r>
            <a:r>
              <a:rPr lang="en-US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k</a:t>
            </a:r>
            <a:r>
              <a:rPr lang="ru-RU" sz="21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önnen</a:t>
            </a:r>
            <a:r>
              <a:rPr lang="en-US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,</a:t>
            </a:r>
            <a:r>
              <a:rPr lang="ru-RU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 </a:t>
            </a:r>
            <a:r>
              <a:rPr lang="en-US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d</a:t>
            </a:r>
            <a:r>
              <a:rPr lang="ru-RU" sz="21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ürfen</a:t>
            </a:r>
            <a:r>
              <a:rPr lang="en-US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, </a:t>
            </a:r>
            <a:r>
              <a:rPr lang="en-US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m</a:t>
            </a:r>
            <a:r>
              <a:rPr lang="ru-RU" sz="21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üssen</a:t>
            </a:r>
            <a:r>
              <a:rPr lang="en-US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, </a:t>
            </a:r>
            <a:r>
              <a:rPr lang="en-US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s</a:t>
            </a:r>
            <a:r>
              <a:rPr lang="ru-RU" sz="21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ollen</a:t>
            </a:r>
            <a:r>
              <a:rPr lang="en-US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, </a:t>
            </a:r>
            <a:r>
              <a:rPr lang="en-US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w</a:t>
            </a:r>
            <a:r>
              <a:rPr lang="ru-RU" sz="21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ollen</a:t>
            </a:r>
            <a:r>
              <a:rPr lang="en-US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, </a:t>
            </a:r>
            <a:r>
              <a:rPr lang="en-US" sz="2100" dirty="0">
                <a:solidFill>
                  <a:srgbClr val="FF6600"/>
                </a:solidFill>
                <a:latin typeface="Comic Sans MS" panose="030F0702030302020204" pitchFamily="66" charset="0"/>
              </a:rPr>
              <a:t>m</a:t>
            </a:r>
            <a:r>
              <a:rPr lang="ru-RU" sz="2100" dirty="0" err="1" smtClean="0">
                <a:solidFill>
                  <a:srgbClr val="FF6600"/>
                </a:solidFill>
                <a:latin typeface="Comic Sans MS" panose="030F0702030302020204" pitchFamily="66" charset="0"/>
              </a:rPr>
              <a:t>öchten</a:t>
            </a:r>
            <a:r>
              <a:rPr lang="en-US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)</a:t>
            </a:r>
            <a:r>
              <a:rPr lang="ru-RU" sz="2100" dirty="0" smtClean="0">
                <a:solidFill>
                  <a:srgbClr val="FF66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444500">
              <a:buNone/>
            </a:pPr>
            <a:r>
              <a:rPr lang="de-DE" sz="2100" dirty="0">
                <a:latin typeface="Comic Sans MS" panose="030F0702030302020204" pitchFamily="66" charset="0"/>
              </a:rPr>
              <a:t>Das haben wir nicht </a:t>
            </a:r>
            <a:r>
              <a:rPr lang="de-DE" sz="2100" dirty="0" smtClean="0">
                <a:latin typeface="Comic Sans MS" panose="030F0702030302020204" pitchFamily="66" charset="0"/>
              </a:rPr>
              <a:t>gewollt</a:t>
            </a:r>
            <a:r>
              <a:rPr lang="ru-RU" sz="2100" dirty="0" smtClean="0">
                <a:latin typeface="Comic Sans MS" panose="030F0702030302020204" pitchFamily="66" charset="0"/>
              </a:rPr>
              <a:t> – Мы этого не хотели.</a:t>
            </a:r>
          </a:p>
          <a:p>
            <a:pPr marL="0" indent="444500">
              <a:buNone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0" indent="444500">
              <a:buNone/>
            </a:pPr>
            <a:endParaRPr lang="ru-RU" dirty="0"/>
          </a:p>
          <a:p>
            <a:pPr marL="0" indent="444500">
              <a:buNone/>
            </a:pPr>
            <a:endParaRPr lang="ru-RU" dirty="0"/>
          </a:p>
        </p:txBody>
      </p:sp>
      <p:pic>
        <p:nvPicPr>
          <p:cNvPr id="4" name="15613_14604754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64" y="6176962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36137" y="879669"/>
            <a:ext cx="1883827" cy="2024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507937" y="2508424"/>
            <a:ext cx="1865538" cy="1841152"/>
          </a:xfrm>
          <a:prstGeom prst="rect">
            <a:avLst/>
          </a:prstGeom>
        </p:spPr>
      </p:pic>
      <p:sp>
        <p:nvSpPr>
          <p:cNvPr id="8" name="4-конечная звезда 7"/>
          <p:cNvSpPr/>
          <p:nvPr/>
        </p:nvSpPr>
        <p:spPr>
          <a:xfrm>
            <a:off x="9305365" y="2903716"/>
            <a:ext cx="430306" cy="552178"/>
          </a:xfrm>
          <a:prstGeom prst="star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711" y="3179805"/>
            <a:ext cx="463336" cy="597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35" y="1557897"/>
            <a:ext cx="463336" cy="597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540" y="4721045"/>
            <a:ext cx="463336" cy="597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7764" y="767416"/>
            <a:ext cx="46333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65" y="0"/>
            <a:ext cx="12277165" cy="7077484"/>
          </a:xfrm>
        </p:spPr>
      </p:pic>
      <p:pic>
        <p:nvPicPr>
          <p:cNvPr id="5" name="завершение 3этап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841" y="62484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41" y="0"/>
            <a:ext cx="1883827" cy="2024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04012" y="5114419"/>
            <a:ext cx="1249788" cy="1438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1353" y="365125"/>
            <a:ext cx="352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Испытание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9955" y="1260332"/>
            <a:ext cx="92720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E39EEA"/>
                </a:solidFill>
                <a:latin typeface="Comic Sans MS" panose="030F0702030302020204" pitchFamily="66" charset="0"/>
              </a:rPr>
              <a:t>поставить глагол </a:t>
            </a:r>
            <a:r>
              <a:rPr lang="ru-RU" sz="2400" dirty="0" err="1">
                <a:solidFill>
                  <a:srgbClr val="E39EEA"/>
                </a:solidFill>
                <a:latin typeface="Comic Sans MS" panose="030F0702030302020204" pitchFamily="66" charset="0"/>
              </a:rPr>
              <a:t>haben</a:t>
            </a:r>
            <a:r>
              <a:rPr lang="ru-RU" sz="2400" dirty="0">
                <a:solidFill>
                  <a:srgbClr val="E39EEA"/>
                </a:solidFill>
                <a:latin typeface="Comic Sans MS" panose="030F0702030302020204" pitchFamily="66" charset="0"/>
              </a:rPr>
              <a:t> в нужную форму, правильно спрягая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5641" y="1905774"/>
            <a:ext cx="1083334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de-DE" sz="2800" dirty="0" smtClean="0">
                <a:latin typeface="Comic Sans MS" panose="030F0702030302020204" pitchFamily="66" charset="0"/>
              </a:rPr>
              <a:t>Wir</a:t>
            </a:r>
            <a:r>
              <a:rPr lang="ru-RU" sz="2800" dirty="0" smtClean="0">
                <a:latin typeface="Comic Sans MS" panose="030F0702030302020204" pitchFamily="66" charset="0"/>
              </a:rPr>
              <a:t>_____</a:t>
            </a:r>
            <a:r>
              <a:rPr lang="de-DE" sz="2800" dirty="0" smtClean="0">
                <a:latin typeface="Comic Sans MS" panose="030F0702030302020204" pitchFamily="66" charset="0"/>
              </a:rPr>
              <a:t>das </a:t>
            </a:r>
            <a:r>
              <a:rPr lang="de-DE" sz="2800" dirty="0">
                <a:latin typeface="Comic Sans MS" panose="030F0702030302020204" pitchFamily="66" charset="0"/>
              </a:rPr>
              <a:t>Ziel erreicht! </a:t>
            </a:r>
            <a:endParaRPr lang="de-DE" sz="2800" dirty="0" smtClean="0">
              <a:latin typeface="Comic Sans MS" panose="030F0702030302020204" pitchFamily="66" charset="0"/>
            </a:endParaRPr>
          </a:p>
          <a:p>
            <a:pPr marL="514350" indent="-514350">
              <a:buAutoNum type="arabicParenR"/>
            </a:pPr>
            <a:r>
              <a:rPr lang="de-DE" sz="2800" dirty="0" smtClean="0">
                <a:latin typeface="Comic Sans MS" panose="030F0702030302020204" pitchFamily="66" charset="0"/>
              </a:rPr>
              <a:t>Was</a:t>
            </a:r>
            <a:r>
              <a:rPr lang="ru-RU" sz="2800" dirty="0" smtClean="0">
                <a:latin typeface="Comic Sans MS" panose="030F0702030302020204" pitchFamily="66" charset="0"/>
              </a:rPr>
              <a:t>_____</a:t>
            </a:r>
            <a:r>
              <a:rPr lang="de-DE" sz="2800" dirty="0" smtClean="0">
                <a:latin typeface="Comic Sans MS" panose="030F0702030302020204" pitchFamily="66" charset="0"/>
              </a:rPr>
              <a:t>du </a:t>
            </a:r>
            <a:r>
              <a:rPr lang="de-DE" sz="2800" dirty="0">
                <a:latin typeface="Comic Sans MS" panose="030F0702030302020204" pitchFamily="66" charset="0"/>
              </a:rPr>
              <a:t>deinem Freund geschenkt</a:t>
            </a:r>
            <a:r>
              <a:rPr lang="de-DE" sz="2800" dirty="0" smtClean="0">
                <a:latin typeface="Comic Sans MS" panose="030F0702030302020204" pitchFamily="66" charset="0"/>
              </a:rPr>
              <a:t>?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3) </a:t>
            </a:r>
            <a:r>
              <a:rPr lang="de-DE" sz="2800" dirty="0" smtClean="0">
                <a:latin typeface="Comic Sans MS" panose="030F0702030302020204" pitchFamily="66" charset="0"/>
              </a:rPr>
              <a:t>Wohin</a:t>
            </a:r>
            <a:r>
              <a:rPr lang="ru-RU" sz="2800" dirty="0" smtClean="0">
                <a:latin typeface="Comic Sans MS" panose="030F0702030302020204" pitchFamily="66" charset="0"/>
              </a:rPr>
              <a:t>_____</a:t>
            </a:r>
            <a:r>
              <a:rPr lang="de-DE" sz="2800" dirty="0" smtClean="0">
                <a:latin typeface="Comic Sans MS" panose="030F0702030302020204" pitchFamily="66" charset="0"/>
              </a:rPr>
              <a:t>Sie </a:t>
            </a:r>
            <a:r>
              <a:rPr lang="de-DE" sz="2800" dirty="0">
                <a:latin typeface="Comic Sans MS" panose="030F0702030302020204" pitchFamily="66" charset="0"/>
              </a:rPr>
              <a:t>das Buch gelegt</a:t>
            </a:r>
            <a:r>
              <a:rPr lang="de-DE" sz="2800" dirty="0" smtClean="0">
                <a:latin typeface="Comic Sans MS" panose="030F0702030302020204" pitchFamily="66" charset="0"/>
              </a:rPr>
              <a:t>?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4) Die </a:t>
            </a:r>
            <a:r>
              <a:rPr lang="de-DE" sz="2800" dirty="0" smtClean="0">
                <a:latin typeface="Comic Sans MS" panose="030F0702030302020204" pitchFamily="66" charset="0"/>
              </a:rPr>
              <a:t>Schüler</a:t>
            </a:r>
            <a:r>
              <a:rPr lang="ru-RU" sz="2800" dirty="0" smtClean="0">
                <a:latin typeface="Comic Sans MS" panose="030F0702030302020204" pitchFamily="66" charset="0"/>
              </a:rPr>
              <a:t>______</a:t>
            </a:r>
            <a:r>
              <a:rPr lang="de-DE" sz="2800" dirty="0" smtClean="0">
                <a:latin typeface="Comic Sans MS" panose="030F0702030302020204" pitchFamily="66" charset="0"/>
              </a:rPr>
              <a:t>alle </a:t>
            </a:r>
            <a:r>
              <a:rPr lang="de-DE" sz="2800" dirty="0">
                <a:latin typeface="Comic Sans MS" panose="030F0702030302020204" pitchFamily="66" charset="0"/>
              </a:rPr>
              <a:t>Aufgaben gemacht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5) </a:t>
            </a:r>
            <a:r>
              <a:rPr lang="de-DE" sz="2800" dirty="0" smtClean="0">
                <a:latin typeface="Comic Sans MS" panose="030F0702030302020204" pitchFamily="66" charset="0"/>
              </a:rPr>
              <a:t>Max</a:t>
            </a:r>
            <a:r>
              <a:rPr lang="ru-RU" sz="2800" dirty="0" smtClean="0">
                <a:latin typeface="Comic Sans MS" panose="030F0702030302020204" pitchFamily="66" charset="0"/>
              </a:rPr>
              <a:t>______</a:t>
            </a:r>
            <a:r>
              <a:rPr lang="de-DE" sz="2800" dirty="0" smtClean="0">
                <a:latin typeface="Comic Sans MS" panose="030F0702030302020204" pitchFamily="66" charset="0"/>
              </a:rPr>
              <a:t>die </a:t>
            </a:r>
            <a:r>
              <a:rPr lang="de-DE" sz="2800" dirty="0">
                <a:latin typeface="Comic Sans MS" panose="030F0702030302020204" pitchFamily="66" charset="0"/>
              </a:rPr>
              <a:t>Regel gelernt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6) </a:t>
            </a:r>
            <a:r>
              <a:rPr lang="ru-RU" sz="2800" dirty="0" smtClean="0">
                <a:latin typeface="Comic Sans MS" panose="030F0702030302020204" pitchFamily="66" charset="0"/>
              </a:rPr>
              <a:t>_______</a:t>
            </a:r>
            <a:r>
              <a:rPr lang="de-DE" sz="2800" dirty="0" smtClean="0">
                <a:latin typeface="Comic Sans MS" panose="030F0702030302020204" pitchFamily="66" charset="0"/>
              </a:rPr>
              <a:t>ihr </a:t>
            </a:r>
            <a:r>
              <a:rPr lang="de-DE" sz="2800" dirty="0">
                <a:latin typeface="Comic Sans MS" panose="030F0702030302020204" pitchFamily="66" charset="0"/>
              </a:rPr>
              <a:t>die Schultaschen gepackt</a:t>
            </a:r>
            <a:r>
              <a:rPr lang="de-DE" sz="2800" dirty="0" smtClean="0">
                <a:latin typeface="Comic Sans MS" panose="030F0702030302020204" pitchFamily="66" charset="0"/>
              </a:rPr>
              <a:t>?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7) </a:t>
            </a:r>
            <a:r>
              <a:rPr lang="de-DE" sz="2800" dirty="0" smtClean="0">
                <a:latin typeface="Comic Sans MS" panose="030F0702030302020204" pitchFamily="66" charset="0"/>
              </a:rPr>
              <a:t>Sie</a:t>
            </a:r>
            <a:r>
              <a:rPr lang="ru-RU" sz="2800" dirty="0" smtClean="0">
                <a:latin typeface="Comic Sans MS" panose="030F0702030302020204" pitchFamily="66" charset="0"/>
              </a:rPr>
              <a:t>_______</a:t>
            </a:r>
            <a:r>
              <a:rPr lang="de-DE" sz="2800" dirty="0" smtClean="0">
                <a:latin typeface="Comic Sans MS" panose="030F0702030302020204" pitchFamily="66" charset="0"/>
              </a:rPr>
              <a:t>die </a:t>
            </a:r>
            <a:r>
              <a:rPr lang="de-DE" sz="2800" dirty="0">
                <a:latin typeface="Comic Sans MS" panose="030F0702030302020204" pitchFamily="66" charset="0"/>
              </a:rPr>
              <a:t>neue Wörter wiederholt. </a:t>
            </a:r>
            <a:endParaRPr lang="ru-RU" sz="2800" dirty="0" smtClean="0">
              <a:latin typeface="Comic Sans MS" panose="030F0702030302020204" pitchFamily="66" charset="0"/>
            </a:endParaRPr>
          </a:p>
          <a:p>
            <a:r>
              <a:rPr lang="ru-RU" sz="2800" dirty="0" smtClean="0">
                <a:latin typeface="Comic Sans MS" panose="030F0702030302020204" pitchFamily="66" charset="0"/>
              </a:rPr>
              <a:t>8)</a:t>
            </a:r>
            <a:r>
              <a:rPr lang="de-DE" sz="2800" dirty="0">
                <a:latin typeface="Comic Sans MS" panose="030F0702030302020204" pitchFamily="66" charset="0"/>
              </a:rPr>
              <a:t> Die </a:t>
            </a:r>
            <a:r>
              <a:rPr lang="de-DE" sz="2800" dirty="0" err="1" smtClean="0">
                <a:latin typeface="Comic Sans MS" panose="030F0702030302020204" pitchFamily="66" charset="0"/>
              </a:rPr>
              <a:t>Lehrerin_______mich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jeden Tag gefragt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ru-RU" sz="2800" dirty="0" smtClean="0">
              <a:latin typeface="Comic Sans MS" panose="030F0702030302020204" pitchFamily="66" charset="0"/>
            </a:endParaRPr>
          </a:p>
          <a:p>
            <a:r>
              <a:rPr lang="ru-RU" sz="2800" dirty="0" smtClean="0">
                <a:latin typeface="Comic Sans MS" panose="030F0702030302020204" pitchFamily="66" charset="0"/>
              </a:rPr>
              <a:t>9)</a:t>
            </a:r>
            <a:r>
              <a:rPr lang="de-DE" sz="2800" dirty="0">
                <a:latin typeface="Comic Sans MS" panose="030F0702030302020204" pitchFamily="66" charset="0"/>
              </a:rPr>
              <a:t> </a:t>
            </a:r>
            <a:r>
              <a:rPr lang="de-DE" sz="2800" dirty="0" err="1" smtClean="0">
                <a:latin typeface="Comic Sans MS" panose="030F0702030302020204" pitchFamily="66" charset="0"/>
              </a:rPr>
              <a:t>Gestern______mein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Vater im Büro bis spät gearbeitet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ru-RU" sz="2800" dirty="0" smtClean="0">
              <a:latin typeface="Comic Sans MS" panose="030F0702030302020204" pitchFamily="66" charset="0"/>
            </a:endParaRPr>
          </a:p>
          <a:p>
            <a:r>
              <a:rPr lang="ru-RU" sz="2800" dirty="0" smtClean="0">
                <a:latin typeface="Comic Sans MS" panose="030F0702030302020204" pitchFamily="66" charset="0"/>
              </a:rPr>
              <a:t>10)</a:t>
            </a:r>
            <a:r>
              <a:rPr lang="de-DE" sz="2800" dirty="0">
                <a:latin typeface="Comic Sans MS" panose="030F0702030302020204" pitchFamily="66" charset="0"/>
              </a:rPr>
              <a:t> </a:t>
            </a:r>
            <a:r>
              <a:rPr lang="de-DE" sz="2800" dirty="0" err="1" smtClean="0">
                <a:latin typeface="Comic Sans MS" panose="030F0702030302020204" pitchFamily="66" charset="0"/>
              </a:rPr>
              <a:t>Warum______du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mich gestern nicht angerufen</a:t>
            </a:r>
            <a:r>
              <a:rPr lang="de-DE" sz="2800" dirty="0" smtClean="0">
                <a:latin typeface="Comic Sans MS" panose="030F0702030302020204" pitchFamily="66" charset="0"/>
              </a:rPr>
              <a:t>?</a:t>
            </a:r>
            <a:endParaRPr lang="ru-RU" sz="2800" dirty="0">
              <a:latin typeface="Comic Sans MS" panose="030F0702030302020204" pitchFamily="66" charset="0"/>
            </a:endParaRPr>
          </a:p>
          <a:p>
            <a:endParaRPr lang="de-DE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24703" y="1897368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haben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4559" y="2324285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hast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6208" y="2741382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haben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4571" y="3146986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haben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8451" y="3558513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hat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9985" y="4026803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Habt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4917" y="4465666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haben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3662" y="4846553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hat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6170" y="5310589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hat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8805" y="5755976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hast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e68f1f95c90618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227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36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336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90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" y="134471"/>
            <a:ext cx="12188727" cy="6723529"/>
          </a:xfrm>
        </p:spPr>
      </p:pic>
      <p:pic>
        <p:nvPicPr>
          <p:cNvPr id="5" name="4эта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028765"/>
            <a:ext cx="609600" cy="609600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533400" y="365125"/>
            <a:ext cx="5316071" cy="1978959"/>
          </a:xfrm>
          <a:prstGeom prst="wedgeEllipseCallout">
            <a:avLst>
              <a:gd name="adj1" fmla="val -22730"/>
              <a:gd name="adj2" fmla="val 809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10770" y="615940"/>
            <a:ext cx="43613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Сейчас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вам необходимо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будет отработать свои навыки и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решить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каких случаях употребить вспомогательный глагол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sein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в каких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haben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правильно спрягая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83111" flipH="1">
            <a:off x="-404353" y="2100559"/>
            <a:ext cx="3697777" cy="364943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395818" y="2822145"/>
            <a:ext cx="8957982" cy="31085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появление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28765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95818" y="2822145"/>
            <a:ext cx="85231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1)	</a:t>
            </a:r>
            <a:r>
              <a:rPr lang="de-DE" sz="2800" dirty="0" smtClean="0">
                <a:latin typeface="Comic Sans MS" panose="030F0702030302020204" pitchFamily="66" charset="0"/>
              </a:rPr>
              <a:t>Wir</a:t>
            </a:r>
            <a:r>
              <a:rPr lang="ru-RU" sz="2800" dirty="0" smtClean="0">
                <a:latin typeface="Comic Sans MS" panose="030F0702030302020204" pitchFamily="66" charset="0"/>
              </a:rPr>
              <a:t>______</a:t>
            </a:r>
            <a:r>
              <a:rPr lang="de-DE" sz="2800" dirty="0" smtClean="0">
                <a:latin typeface="Comic Sans MS" panose="030F0702030302020204" pitchFamily="66" charset="0"/>
              </a:rPr>
              <a:t>uns </a:t>
            </a:r>
            <a:r>
              <a:rPr lang="de-DE" sz="2800" dirty="0">
                <a:latin typeface="Comic Sans MS" panose="030F0702030302020204" pitchFamily="66" charset="0"/>
              </a:rPr>
              <a:t>um 15 Uhr getroffen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2)	</a:t>
            </a:r>
            <a:r>
              <a:rPr lang="de-DE" sz="2800" dirty="0" err="1" smtClean="0">
                <a:latin typeface="Comic Sans MS" panose="030F0702030302020204" pitchFamily="66" charset="0"/>
              </a:rPr>
              <a:t>Gerda_____diesmal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mit dem Auto gekommen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3)	</a:t>
            </a:r>
            <a:r>
              <a:rPr lang="de-DE" sz="2800" dirty="0" err="1" smtClean="0">
                <a:latin typeface="Comic Sans MS" panose="030F0702030302020204" pitchFamily="66" charset="0"/>
              </a:rPr>
              <a:t>Ich______Volleyball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gespielt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4)	</a:t>
            </a:r>
            <a:r>
              <a:rPr lang="de-DE" sz="2800" dirty="0" err="1" smtClean="0">
                <a:latin typeface="Comic Sans MS" panose="030F0702030302020204" pitchFamily="66" charset="0"/>
              </a:rPr>
              <a:t>Wir_____zu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Fuß zur Schule gegangen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5)	</a:t>
            </a:r>
            <a:r>
              <a:rPr lang="de-DE" sz="2800" dirty="0" err="1" smtClean="0">
                <a:latin typeface="Comic Sans MS" panose="030F0702030302020204" pitchFamily="66" charset="0"/>
              </a:rPr>
              <a:t>Er_____einen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Text geschrieben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6)	</a:t>
            </a:r>
            <a:r>
              <a:rPr lang="de-DE" sz="2800" dirty="0" smtClean="0">
                <a:latin typeface="Comic Sans MS" panose="030F0702030302020204" pitchFamily="66" charset="0"/>
              </a:rPr>
              <a:t>_____du </a:t>
            </a:r>
            <a:r>
              <a:rPr lang="de-DE" sz="2800" dirty="0">
                <a:latin typeface="Comic Sans MS" panose="030F0702030302020204" pitchFamily="66" charset="0"/>
              </a:rPr>
              <a:t>mit der Mutter gesprochen</a:t>
            </a:r>
            <a:r>
              <a:rPr lang="de-DE" sz="2800" dirty="0" smtClean="0">
                <a:latin typeface="Comic Sans MS" panose="030F0702030302020204" pitchFamily="66" charset="0"/>
              </a:rPr>
              <a:t>?</a:t>
            </a:r>
            <a:endParaRPr lang="de-DE" sz="2800" dirty="0">
              <a:latin typeface="Comic Sans MS" panose="030F0702030302020204" pitchFamily="66" charset="0"/>
            </a:endParaRPr>
          </a:p>
          <a:p>
            <a:r>
              <a:rPr lang="de-DE" sz="2800" dirty="0">
                <a:latin typeface="Comic Sans MS" panose="030F0702030302020204" pitchFamily="66" charset="0"/>
              </a:rPr>
              <a:t>7)	</a:t>
            </a:r>
            <a:r>
              <a:rPr lang="de-DE" sz="2800" dirty="0" err="1" smtClean="0">
                <a:latin typeface="Comic Sans MS" panose="030F0702030302020204" pitchFamily="66" charset="0"/>
              </a:rPr>
              <a:t>Hans____ins</a:t>
            </a:r>
            <a:r>
              <a:rPr lang="de-DE" sz="2800" dirty="0" smtClean="0">
                <a:latin typeface="Comic Sans MS" panose="030F0702030302020204" pitchFamily="66" charset="0"/>
              </a:rPr>
              <a:t> </a:t>
            </a:r>
            <a:r>
              <a:rPr lang="de-DE" sz="2800" dirty="0">
                <a:latin typeface="Comic Sans MS" panose="030F0702030302020204" pitchFamily="66" charset="0"/>
              </a:rPr>
              <a:t>Café gegangen</a:t>
            </a:r>
            <a:r>
              <a:rPr lang="de-DE" sz="2800" dirty="0" smtClean="0">
                <a:latin typeface="Comic Sans MS" panose="030F0702030302020204" pitchFamily="66" charset="0"/>
              </a:rPr>
              <a:t>.</a:t>
            </a:r>
            <a:endParaRPr lang="de-DE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6362" y="2822144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haben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2753" y="3265402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ist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8769" y="370865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habe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0879" y="4133509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sind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1774" y="4558359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hat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0299" y="501369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Hast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4942" y="5408059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ist</a:t>
            </a:r>
            <a:endParaRPr lang="ru-RU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птый этап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7692" y="5370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84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345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84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6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6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Comic Sans MS" panose="030F0702030302020204" pitchFamily="66" charset="0"/>
              </a:rPr>
              <a:t>Это великий </a:t>
            </a:r>
            <a:r>
              <a:rPr lang="en-US" sz="48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Partizip</a:t>
            </a:r>
            <a:r>
              <a:rPr lang="en-US" sz="4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II</a:t>
            </a:r>
            <a:endParaRPr lang="ru-RU" sz="4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_d1_apihost.ru_voice5fcbaca5606f511723974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082" y="6035488"/>
            <a:ext cx="609600" cy="609600"/>
          </a:xfrm>
        </p:spPr>
      </p:pic>
      <p:pic>
        <p:nvPicPr>
          <p:cNvPr id="7" name="zvuk-barabannoj-drob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4" end="2791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35488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76" y="1196788"/>
            <a:ext cx="11855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Благодаря ему, </a:t>
            </a:r>
            <a:r>
              <a:rPr lang="ru-RU" sz="2800" dirty="0" smtClean="0">
                <a:latin typeface="Comic Sans MS" panose="030F0702030302020204" pitchFamily="66" charset="0"/>
              </a:rPr>
              <a:t>вы научитесь </a:t>
            </a:r>
            <a:r>
              <a:rPr lang="ru-RU" sz="2800" dirty="0">
                <a:latin typeface="Comic Sans MS" panose="030F0702030302020204" pitchFamily="66" charset="0"/>
              </a:rPr>
              <a:t>образовывать третью форму у правильных, неправильных и смешанных глаголов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72977" y="2150895"/>
            <a:ext cx="5925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Формулы </a:t>
            </a:r>
            <a:r>
              <a:rPr lang="ru-RU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образования </a:t>
            </a:r>
            <a:r>
              <a:rPr lang="en-US" sz="28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Partizip</a:t>
            </a:r>
            <a:r>
              <a:rPr lang="en-US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 II</a:t>
            </a:r>
            <a:endParaRPr lang="ru-R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45201"/>
              </p:ext>
            </p:extLst>
          </p:nvPr>
        </p:nvGraphicFramePr>
        <p:xfrm>
          <a:off x="1156447" y="2896402"/>
          <a:ext cx="10313894" cy="239357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43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6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1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09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Comic Sans MS" panose="030F0702030302020204" pitchFamily="66" charset="0"/>
                        </a:rPr>
                        <a:t>Partizip</a:t>
                      </a:r>
                      <a:r>
                        <a:rPr lang="en-US" sz="2000" dirty="0">
                          <a:effectLst/>
                          <a:latin typeface="Comic Sans MS" panose="030F0702030302020204" pitchFamily="66" charset="0"/>
                        </a:rPr>
                        <a:t> II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Правильные глаголы</a:t>
                      </a:r>
                      <a:endParaRPr lang="ru-RU" sz="2000" b="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</a:rPr>
                        <a:t>Неправильные глаголы</a:t>
                      </a:r>
                      <a:endParaRPr lang="ru-RU" sz="2000" dirty="0">
                        <a:solidFill>
                          <a:srgbClr val="92D050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6600"/>
                          </a:solidFill>
                          <a:effectLst/>
                          <a:latin typeface="Comic Sans MS" panose="030F0702030302020204" pitchFamily="66" charset="0"/>
                        </a:rPr>
                        <a:t>Смешанные глаголы</a:t>
                      </a:r>
                      <a:endParaRPr lang="ru-RU" sz="2000" dirty="0">
                        <a:solidFill>
                          <a:srgbClr val="FF6600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9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ru-RU" sz="2000" b="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+ основа слова +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endParaRPr lang="ru-RU" sz="2000" b="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Comic Sans MS" panose="030F0702030302020204" pitchFamily="66" charset="0"/>
                        </a:rPr>
                        <a:t>Н-р: </a:t>
                      </a:r>
                      <a:r>
                        <a:rPr lang="en-US" sz="2000" b="0" dirty="0" err="1">
                          <a:effectLst/>
                          <a:latin typeface="Comic Sans MS" panose="030F0702030302020204" pitchFamily="66" charset="0"/>
                        </a:rPr>
                        <a:t>spielen</a:t>
                      </a:r>
                      <a:r>
                        <a:rPr lang="ru-RU" sz="2000" b="0" dirty="0">
                          <a:effectLst/>
                          <a:latin typeface="Comic Sans MS" panose="030F0702030302020204" pitchFamily="66" charset="0"/>
                        </a:rPr>
                        <a:t> – </a:t>
                      </a:r>
                      <a:r>
                        <a:rPr lang="en-US" sz="2000" b="0" dirty="0" err="1">
                          <a:effectLst/>
                          <a:latin typeface="Comic Sans MS" panose="030F0702030302020204" pitchFamily="66" charset="0"/>
                        </a:rPr>
                        <a:t>gespielt</a:t>
                      </a:r>
                      <a:r>
                        <a:rPr lang="en-US" sz="20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ru-RU" sz="2000" b="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71278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effectLst/>
                          <a:latin typeface="Comic Sans MS" panose="030F0702030302020204" pitchFamily="66" charset="0"/>
                        </a:rPr>
                        <a:t>machen</a:t>
                      </a:r>
                      <a:r>
                        <a:rPr lang="en-US" sz="2000" b="0" dirty="0">
                          <a:effectLst/>
                          <a:latin typeface="Comic Sans MS" panose="030F0702030302020204" pitchFamily="66" charset="0"/>
                        </a:rPr>
                        <a:t> - </a:t>
                      </a:r>
                      <a:r>
                        <a:rPr lang="en-US" sz="2000" b="0" dirty="0" err="1">
                          <a:effectLst/>
                          <a:latin typeface="Comic Sans MS" panose="030F0702030302020204" pitchFamily="66" charset="0"/>
                        </a:rPr>
                        <a:t>gemacht</a:t>
                      </a:r>
                      <a:endParaRPr lang="ru-RU" sz="2000" b="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ru-RU" sz="2000" dirty="0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</a:rPr>
                        <a:t> + основа слова + </a:t>
                      </a:r>
                      <a:r>
                        <a:rPr lang="en-US" sz="2000" dirty="0" err="1">
                          <a:solidFill>
                            <a:srgbClr val="92D050"/>
                          </a:solidFill>
                          <a:effectLst/>
                          <a:latin typeface="Comic Sans MS" panose="030F0702030302020204" pitchFamily="66" charset="0"/>
                        </a:rPr>
                        <a:t>en</a:t>
                      </a:r>
                      <a:endParaRPr lang="ru-RU" sz="2000" dirty="0">
                        <a:solidFill>
                          <a:srgbClr val="92D05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Н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р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: gehen – gegangen 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indent="6318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helfen – geholfen 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6600"/>
                          </a:solidFill>
                          <a:effectLst/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ru-RU" sz="2000" dirty="0">
                          <a:solidFill>
                            <a:srgbClr val="FF6600"/>
                          </a:solidFill>
                          <a:effectLst/>
                          <a:latin typeface="Comic Sans MS" panose="030F0702030302020204" pitchFamily="66" charset="0"/>
                        </a:rPr>
                        <a:t> + изменение основы + </a:t>
                      </a:r>
                      <a:r>
                        <a:rPr lang="en-US" sz="2000" dirty="0">
                          <a:solidFill>
                            <a:srgbClr val="FF6600"/>
                          </a:solidFill>
                          <a:effectLst/>
                          <a:latin typeface="Comic Sans MS" panose="030F0702030302020204" pitchFamily="66" charset="0"/>
                        </a:rPr>
                        <a:t>t</a:t>
                      </a:r>
                      <a:endParaRPr lang="ru-RU" sz="2000" dirty="0">
                        <a:solidFill>
                          <a:srgbClr val="FF66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Н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р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: denken – gedacht 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901700" indent="-952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bringen – gebracht 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79630">
            <a:off x="61026" y="4218345"/>
            <a:ext cx="1969480" cy="26290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46357" y="-338456"/>
            <a:ext cx="1883827" cy="2024047"/>
          </a:xfrm>
          <a:prstGeom prst="rect">
            <a:avLst/>
          </a:prstGeom>
        </p:spPr>
      </p:pic>
      <p:sp>
        <p:nvSpPr>
          <p:cNvPr id="14" name="4-конечная звезда 13"/>
          <p:cNvSpPr/>
          <p:nvPr/>
        </p:nvSpPr>
        <p:spPr>
          <a:xfrm>
            <a:off x="632012" y="1842247"/>
            <a:ext cx="336176" cy="484094"/>
          </a:xfrm>
          <a:prstGeom prst="star4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0194" y="2326341"/>
            <a:ext cx="384081" cy="5730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977" y="2791247"/>
            <a:ext cx="384081" cy="5730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9086" y="365125"/>
            <a:ext cx="384081" cy="5730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6357" y="5454743"/>
            <a:ext cx="384081" cy="5730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724" y="4661981"/>
            <a:ext cx="384081" cy="5730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9318" y="2764441"/>
            <a:ext cx="384081" cy="5730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266" y="3786059"/>
            <a:ext cx="384081" cy="5730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6512" y="10168"/>
            <a:ext cx="384081" cy="5730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9149" y="4834180"/>
            <a:ext cx="384081" cy="5730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3167" y="5521099"/>
            <a:ext cx="295135" cy="4403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5302" y="5584048"/>
            <a:ext cx="297419" cy="4437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2276" y="30404"/>
            <a:ext cx="384081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25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закре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09447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8771" y="217208"/>
            <a:ext cx="9254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Задание: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Образовать </a:t>
            </a:r>
            <a:r>
              <a:rPr lang="ru-RU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Partizip</a:t>
            </a:r>
            <a:r>
              <a:rPr lang="ru-RU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II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 данных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глаголов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81717" y="110555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AutoNum type="arabicParenR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sagen –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________</a:t>
            </a:r>
          </a:p>
          <a:p>
            <a:pPr marL="514350" indent="-514350">
              <a:buAutoNum type="arabicParenR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arbeiten –__________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514350" indent="-514350">
              <a:buAutoNum type="arabicParenR" startAt="3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schreiben –_________</a:t>
            </a:r>
          </a:p>
          <a:p>
            <a:pPr marL="514350" indent="-514350">
              <a:buAutoNum type="arabicParenR" startAt="3"/>
            </a:pP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finden –__________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	rennen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	kennen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6707" y="1084588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gesagt</a:t>
            </a:r>
            <a:endParaRPr lang="ru-RU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4999" y="1492993"/>
            <a:ext cx="1978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gearbeitet</a:t>
            </a:r>
            <a:endParaRPr lang="ru-RU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4999" y="1914199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geschrieben</a:t>
            </a:r>
            <a:endParaRPr lang="ru-RU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7141" y="2360373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gefunden</a:t>
            </a:r>
            <a:endParaRPr lang="ru-RU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67709" y="2768778"/>
            <a:ext cx="147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gerannt</a:t>
            </a:r>
            <a:endParaRPr lang="ru-RU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95999" y="3227753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gekannt</a:t>
            </a:r>
            <a:endParaRPr lang="ru-RU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4" name="аплодисмент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6017" y="6109447"/>
            <a:ext cx="609600" cy="609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27" y="556699"/>
            <a:ext cx="1925300" cy="22679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79609" y="3429000"/>
            <a:ext cx="2810500" cy="27739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2348" y="4085439"/>
            <a:ext cx="3842237" cy="404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5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20"/>
                            </p:stCondLst>
                            <p:childTnLst>
                              <p:par>
                                <p:cTn id="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2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0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" y="5930"/>
            <a:ext cx="12181458" cy="6852070"/>
          </a:xfrm>
        </p:spPr>
      </p:pic>
      <p:pic>
        <p:nvPicPr>
          <p:cNvPr id="6" name="здрас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4875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708842"/>
            <a:ext cx="1057491" cy="1043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34911" y="1316489"/>
            <a:ext cx="923157" cy="9918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699">
            <a:off x="5322276" y="3900654"/>
            <a:ext cx="1120726" cy="2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" y="-1"/>
            <a:ext cx="12159625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3686" y="323756"/>
            <a:ext cx="3142129" cy="68374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Шестой этап</a:t>
            </a:r>
            <a:endParaRPr lang="ru-RU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приставки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29" y="6116171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10009" r="4770" b="2745"/>
          <a:stretch/>
        </p:blipFill>
        <p:spPr>
          <a:xfrm>
            <a:off x="3186856" y="1129553"/>
            <a:ext cx="5213176" cy="498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097" y="4192716"/>
            <a:ext cx="3645724" cy="38469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203" y="0"/>
            <a:ext cx="1883827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47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" y="0"/>
            <a:ext cx="12062012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697918" y="1339166"/>
            <a:ext cx="6932876" cy="18103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694" y="179406"/>
            <a:ext cx="11795312" cy="107212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Задание: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нужно заполнить таблицу, 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правильно распределив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глаголы подобрав к ним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Partizip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II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89335" y="1582645"/>
            <a:ext cx="76558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strike="sngStrike" dirty="0">
                <a:latin typeface="Comic Sans MS" panose="030F0702030302020204" pitchFamily="66" charset="0"/>
              </a:rPr>
              <a:t>• machen • mitmachen </a:t>
            </a:r>
            <a:r>
              <a:rPr lang="de-DE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• spielen </a:t>
            </a:r>
            <a:r>
              <a:rPr lang="de-DE" sz="2000" strike="sngStrike" dirty="0">
                <a:latin typeface="Comic Sans MS" panose="030F0702030302020204" pitchFamily="66" charset="0"/>
              </a:rPr>
              <a:t>• nehmen </a:t>
            </a:r>
            <a:r>
              <a:rPr lang="de-DE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• mitspielen </a:t>
            </a:r>
            <a:endParaRPr lang="ru-RU" sz="20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• besichtigen • schreiben </a:t>
            </a:r>
            <a:r>
              <a:rPr lang="de-DE" sz="2000" strike="sngStrike" dirty="0">
                <a:latin typeface="Comic Sans MS" panose="030F0702030302020204" pitchFamily="66" charset="0"/>
              </a:rPr>
              <a:t>• passieren • verraten </a:t>
            </a:r>
            <a:endParaRPr lang="ru-RU" sz="2000" strike="sngStrike" dirty="0"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• aufschreiben • beschreiben • aufpassen </a:t>
            </a:r>
            <a:r>
              <a:rPr lang="de-DE" sz="2000" dirty="0">
                <a:latin typeface="Comic Sans MS" panose="030F0702030302020204" pitchFamily="66" charset="0"/>
              </a:rPr>
              <a:t>• </a:t>
            </a:r>
            <a:r>
              <a:rPr lang="de-DE" sz="2000" strike="sngStrike" dirty="0">
                <a:latin typeface="Comic Sans MS" panose="030F0702030302020204" pitchFamily="66" charset="0"/>
              </a:rPr>
              <a:t>mitnehmen </a:t>
            </a:r>
            <a:endParaRPr lang="ru-RU" sz="2000" strike="sngStrike" dirty="0">
              <a:latin typeface="Comic Sans MS" panose="030F0702030302020204" pitchFamily="66" charset="0"/>
            </a:endParaRPr>
          </a:p>
          <a:p>
            <a:r>
              <a:rPr lang="de-DE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• ankommen </a:t>
            </a:r>
            <a:endParaRPr lang="ru-RU" sz="20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неболзада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694" y="6017918"/>
            <a:ext cx="609600" cy="6096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14406"/>
              </p:ext>
            </p:extLst>
          </p:nvPr>
        </p:nvGraphicFramePr>
        <p:xfrm>
          <a:off x="682999" y="3356328"/>
          <a:ext cx="10962714" cy="2966389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65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err="1">
                          <a:effectLst/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 -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- </a:t>
                      </a:r>
                      <a:r>
                        <a:rPr lang="de-DE" sz="2000" dirty="0" err="1">
                          <a:effectLst/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-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kein </a:t>
                      </a:r>
                      <a:r>
                        <a:rPr lang="de-DE" sz="2000" dirty="0" err="1">
                          <a:effectLst/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- notieren.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6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0" dirty="0">
                          <a:effectLst/>
                          <a:latin typeface="Comic Sans MS" panose="030F0702030302020204" pitchFamily="66" charset="0"/>
                        </a:rPr>
                        <a:t>machen - gemacht</a:t>
                      </a:r>
                      <a:endParaRPr lang="ru-RU" sz="2000" b="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effectLst/>
                          <a:latin typeface="Comic Sans MS" panose="030F0702030302020204" pitchFamily="66" charset="0"/>
                        </a:rPr>
                        <a:t>nehmen</a:t>
                      </a:r>
                      <a:r>
                        <a:rPr lang="ru-RU" sz="20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000" b="0" dirty="0" smtClean="0">
                          <a:effectLst/>
                          <a:latin typeface="Comic Sans MS" panose="030F0702030302020204" pitchFamily="66" charset="0"/>
                        </a:rPr>
                        <a:t>–</a:t>
                      </a:r>
                      <a:r>
                        <a:rPr lang="en-US" sz="20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0" dirty="0" err="1" smtClean="0">
                          <a:effectLst/>
                          <a:latin typeface="Comic Sans MS" panose="030F0702030302020204" pitchFamily="66" charset="0"/>
                        </a:rPr>
                        <a:t>genommen</a:t>
                      </a:r>
                      <a:endParaRPr lang="ru-RU" sz="2000" b="0" dirty="0" smtClean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mitmachen - mitgemacht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omic Sans MS" panose="030F0702030302020204" pitchFamily="66" charset="0"/>
                        </a:rPr>
                        <a:t>mitnehmen</a:t>
                      </a: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  <a:latin typeface="Comic Sans MS" panose="030F0702030302020204" pitchFamily="66" charset="0"/>
                        </a:rPr>
                        <a:t>mitgenommen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Comic Sans MS" panose="030F0702030302020204" pitchFamily="66" charset="0"/>
                        </a:rPr>
                        <a:t>passieren </a:t>
                      </a:r>
                      <a:r>
                        <a:rPr lang="de-DE" sz="2000" dirty="0" smtClean="0">
                          <a:effectLst/>
                          <a:latin typeface="Comic Sans MS" panose="030F0702030302020204" pitchFamily="66" charset="0"/>
                        </a:rPr>
                        <a:t>-</a:t>
                      </a:r>
                      <a:r>
                        <a:rPr lang="ru-RU" sz="200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de-DE" sz="2000" dirty="0" smtClean="0">
                          <a:effectLst/>
                          <a:latin typeface="Comic Sans MS" panose="030F0702030302020204" pitchFamily="66" charset="0"/>
                        </a:rPr>
                        <a:t>passiert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Comic Sans MS" panose="030F0702030302020204" pitchFamily="66" charset="0"/>
                        </a:rPr>
                        <a:t>verraten</a:t>
                      </a:r>
                      <a:r>
                        <a:rPr lang="ru-RU" sz="2000" dirty="0">
                          <a:effectLst/>
                          <a:latin typeface="Comic Sans MS" panose="030F0702030302020204" pitchFamily="66" charset="0"/>
                        </a:rPr>
                        <a:t> - </a:t>
                      </a:r>
                      <a:r>
                        <a:rPr lang="ru-RU" sz="2000" dirty="0" err="1">
                          <a:effectLst/>
                          <a:latin typeface="Comic Sans MS" panose="030F0702030302020204" pitchFamily="66" charset="0"/>
                        </a:rPr>
                        <a:t>verraten</a:t>
                      </a:r>
                      <a:endParaRPr lang="ru-RU" sz="2000" dirty="0">
                        <a:solidFill>
                          <a:srgbClr val="00000A"/>
                        </a:solidFill>
                        <a:effectLst/>
                        <a:latin typeface="Comic Sans MS" panose="030F0702030302020204" pitchFamily="66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58153" y="4925468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spielen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gespielt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5428" y="4925468"/>
            <a:ext cx="300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mitspielen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mitgespielt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39577" y="4925468"/>
            <a:ext cx="3044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besichtigen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besichtigt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7364" y="5240764"/>
            <a:ext cx="3060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schreiben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-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geschrieben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7484" y="5240764"/>
            <a:ext cx="3560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aufscreiben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aufgescrieben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4182" y="5250622"/>
            <a:ext cx="3369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beschreiben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-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beschrieben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3518" y="5566451"/>
            <a:ext cx="2953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aufpassen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aufgepasst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0848" y="5849327"/>
            <a:ext cx="3147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ankommen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-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angekommen</a:t>
            </a:r>
            <a:endParaRPr lang="ru-R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аплодисмент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2270" y="6109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4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9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7этап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29617"/>
            <a:ext cx="609600" cy="609600"/>
          </a:xfrm>
        </p:spPr>
      </p:pic>
      <p:sp>
        <p:nvSpPr>
          <p:cNvPr id="8" name="Скругленный прямоугольник 7"/>
          <p:cNvSpPr/>
          <p:nvPr/>
        </p:nvSpPr>
        <p:spPr>
          <a:xfrm>
            <a:off x="1615887" y="447203"/>
            <a:ext cx="9545171" cy="23083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99131" y="447203"/>
            <a:ext cx="9161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Если у глагола есть: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omic Sans MS" panose="030F0702030302020204" pitchFamily="66" charset="0"/>
              </a:rPr>
              <a:t>неотделяемая приставка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-, be-,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-,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ver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-, </a:t>
            </a: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zer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2400" dirty="0" smtClean="0">
                <a:latin typeface="Comic Sans MS" panose="030F0702030302020204" pitchFamily="66" charset="0"/>
              </a:rPr>
              <a:t>,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omic Sans MS" panose="030F0702030302020204" pitchFamily="66" charset="0"/>
              </a:rPr>
              <a:t>или же суффикс </a:t>
            </a:r>
            <a:r>
              <a:rPr lang="en-US" sz="2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</a:t>
            </a:r>
            <a:r>
              <a:rPr lang="en-US" sz="24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ieren</a:t>
            </a:r>
            <a:r>
              <a:rPr lang="en-US" sz="2400" dirty="0" smtClean="0">
                <a:latin typeface="Comic Sans MS" panose="030F0702030302020204" pitchFamily="66" charset="0"/>
              </a:rPr>
              <a:t>,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endParaRPr lang="ru-RU" sz="2400" dirty="0">
              <a:latin typeface="Comic Sans MS" panose="030F0702030302020204" pitchFamily="66" charset="0"/>
            </a:endParaRPr>
          </a:p>
          <a:p>
            <a:pPr algn="ctr"/>
            <a:endParaRPr lang="ru-RU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то в </a:t>
            </a:r>
            <a:r>
              <a:rPr lang="en-US" sz="2400" dirty="0" err="1" smtClean="0">
                <a:latin typeface="Comic Sans MS" panose="030F0702030302020204" pitchFamily="66" charset="0"/>
              </a:rPr>
              <a:t>Partizip</a:t>
            </a:r>
            <a:r>
              <a:rPr lang="en-US" sz="2400" dirty="0" smtClean="0">
                <a:latin typeface="Comic Sans MS" panose="030F0702030302020204" pitchFamily="66" charset="0"/>
              </a:rPr>
              <a:t> II </a:t>
            </a:r>
            <a:r>
              <a:rPr lang="ru-RU" sz="2400" dirty="0" smtClean="0">
                <a:latin typeface="Comic Sans MS" panose="030F0702030302020204" pitchFamily="66" charset="0"/>
              </a:rPr>
              <a:t>приставка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отсутствует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5870762" y="1725148"/>
            <a:ext cx="450475" cy="496422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41568" r="18432" b="8235"/>
          <a:stretch/>
        </p:blipFill>
        <p:spPr>
          <a:xfrm>
            <a:off x="2872066" y="2987402"/>
            <a:ext cx="7032811" cy="344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0680">
            <a:off x="-386810" y="3630706"/>
            <a:ext cx="2933226" cy="3077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324652" y="1385791"/>
            <a:ext cx="2017951" cy="1993565"/>
          </a:xfrm>
          <a:prstGeom prst="rect">
            <a:avLst/>
          </a:prstGeom>
        </p:spPr>
      </p:pic>
      <p:sp>
        <p:nvSpPr>
          <p:cNvPr id="13" name="4-конечная звезда 12"/>
          <p:cNvSpPr/>
          <p:nvPr/>
        </p:nvSpPr>
        <p:spPr>
          <a:xfrm>
            <a:off x="584943" y="1601365"/>
            <a:ext cx="375576" cy="371994"/>
          </a:xfrm>
          <a:prstGeom prst="star4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5328" y="1738818"/>
            <a:ext cx="438950" cy="4328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079" y="3162929"/>
            <a:ext cx="438950" cy="432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4535" y="738314"/>
            <a:ext cx="438950" cy="4328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1457" y="5696763"/>
            <a:ext cx="438950" cy="4328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0515" y="3162929"/>
            <a:ext cx="438950" cy="4328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4004" y="6319810"/>
            <a:ext cx="438950" cy="4328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5539" y="5250462"/>
            <a:ext cx="43895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04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304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</p:spPr>
      </p:pic>
      <p:pic>
        <p:nvPicPr>
          <p:cNvPr id="5" name="задание7эта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36341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435" y="874329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Задание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69340" y="1622293"/>
            <a:ext cx="80861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	bekommen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__________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	studieren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	helfen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	telefonieren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	zumachen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	lesen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	einladen 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–_____________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7832" y="1559096"/>
            <a:ext cx="2473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st</a:t>
            </a:r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bekommen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7832" y="2035375"/>
            <a:ext cx="2451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hat </a:t>
            </a:r>
            <a:r>
              <a:rPr lang="en-US" sz="28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studiert</a:t>
            </a:r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 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5654" y="2471801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hat </a:t>
            </a:r>
            <a:r>
              <a:rPr lang="en-US" sz="28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geholfen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1201" y="2872074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hat </a:t>
            </a:r>
            <a:r>
              <a:rPr lang="en-US" sz="28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telefoniert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6083" y="3283924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hat </a:t>
            </a:r>
            <a:r>
              <a:rPr lang="en-US" sz="28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zugemacht</a:t>
            </a:r>
            <a:r>
              <a:rPr lang="en-US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9049" y="3745770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hat </a:t>
            </a:r>
            <a:r>
              <a:rPr lang="en-US" sz="28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gelesen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68" y="4175108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  <a:latin typeface="Comic Sans MS" panose="030F0702030302020204" pitchFamily="66" charset="0"/>
              </a:rPr>
              <a:t>hat </a:t>
            </a:r>
            <a:r>
              <a:rPr lang="en-US" sz="28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eingeladen</a:t>
            </a:r>
            <a:endParaRPr lang="ru-RU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аплодисмент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5518" y="6136341"/>
            <a:ext cx="609600" cy="609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6529" y="4073742"/>
            <a:ext cx="2017951" cy="1993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006" y="297907"/>
            <a:ext cx="1865538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184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" y="0"/>
            <a:ext cx="12192000" cy="6858000"/>
          </a:xfrm>
        </p:spPr>
      </p:pic>
      <p:pic>
        <p:nvPicPr>
          <p:cNvPr id="5" name="коне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096000"/>
            <a:ext cx="609600" cy="6096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38200" y="365125"/>
            <a:ext cx="8709212" cy="1440621"/>
          </a:xfrm>
          <a:prstGeom prst="wedgeRoundRectCallout">
            <a:avLst>
              <a:gd name="adj1" fmla="val -20524"/>
              <a:gd name="adj2" fmla="val 9098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5977" y="449473"/>
            <a:ext cx="8126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Задание: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«предатели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перепутали порядок слов в предложениях,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необходимо его восстановить. Составьте предложения из данных слов,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поставьте глаголы во время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Perfekt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(не забудьте про вспомогательные глаголы)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2765316"/>
            <a:ext cx="63873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de-DE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 auf dem Stuhl / sitzen.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AutoNum type="arabicParenR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Ich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 meinen Freund / besuchen.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457200" indent="-457200">
              <a:buAutoNum type="arabicParenR"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Mein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Bruder / meinen Kuli / nehmen. </a:t>
            </a:r>
          </a:p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	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Warum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 er/ nicht / kommen? </a:t>
            </a:r>
          </a:p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	W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 einen interessanten Film / sehen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	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ihr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/ den Text / lesen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	Wer / aufmachen / das 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Fenster?</a:t>
            </a:r>
            <a:endParaRPr lang="de-D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6393412" y="2880373"/>
            <a:ext cx="5695493" cy="2417767"/>
          </a:xfrm>
          <a:prstGeom prst="snip2Diag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93412" y="2822502"/>
            <a:ext cx="503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Ich habe auf dem Stuhl </a:t>
            </a:r>
            <a:r>
              <a:rPr lang="de-DE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gesessen</a:t>
            </a:r>
            <a:r>
              <a:rPr lang="ru-RU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.</a:t>
            </a:r>
            <a:endParaRPr lang="ru-RU" sz="24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01803" y="3198167"/>
            <a:ext cx="4951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Ich habe meinen Freund </a:t>
            </a:r>
            <a:r>
              <a:rPr lang="de-DE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besucht</a:t>
            </a:r>
            <a:r>
              <a:rPr lang="ru-RU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.</a:t>
            </a:r>
            <a:endParaRPr lang="ru-RU" sz="24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6748" y="3515961"/>
            <a:ext cx="5835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Mein Bruder hat meinen Kuli genommen</a:t>
            </a:r>
            <a:r>
              <a:rPr lang="de-DE" dirty="0"/>
              <a:t>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46206" y="3891626"/>
            <a:ext cx="4629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Warum ist er nicht gekommen?</a:t>
            </a:r>
            <a:endParaRPr lang="ru-RU" sz="24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46206" y="4279695"/>
            <a:ext cx="5533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rgbClr val="92D050"/>
                </a:solidFill>
                <a:latin typeface="Comic Sans MS" panose="030F0702030302020204" pitchFamily="66" charset="0"/>
              </a:rPr>
              <a:t>Wir haben einen interessanten Film </a:t>
            </a:r>
            <a:r>
              <a:rPr lang="de-DE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gesehen.</a:t>
            </a:r>
            <a:endParaRPr lang="ru-RU" sz="20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01803" y="4555309"/>
            <a:ext cx="4123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Habt ihr den Text gelesen?</a:t>
            </a:r>
            <a:endParaRPr lang="ru-RU" sz="24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24345" y="4952372"/>
            <a:ext cx="5125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Wer hat das Fenster aufgemacht?</a:t>
            </a:r>
            <a:endParaRPr lang="ru-RU" sz="24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аплодисмент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9276" y="6106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5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3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3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3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3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288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0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6" grpId="0"/>
      <p:bldP spid="10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db344f8d1a8d5b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6101275"/>
            <a:ext cx="609600" cy="6096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30" y="315744"/>
            <a:ext cx="6309957" cy="62265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42447" y="900953"/>
            <a:ext cx="45988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Дорогие друзья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en-US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Мы поздравляем вас с окончанием миссии.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достигли цели!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прибыли на планету «</a:t>
            </a:r>
            <a:r>
              <a:rPr lang="ru-RU" dirty="0" err="1">
                <a:solidFill>
                  <a:schemeClr val="bg1"/>
                </a:solidFill>
                <a:latin typeface="Comic Sans MS" panose="030F0702030302020204" pitchFamily="66" charset="0"/>
              </a:rPr>
              <a:t>Perfekt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»! Сегодня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проделали огромную работу.</a:t>
            </a:r>
          </a:p>
          <a:p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научились выбирать правильный вспомогательный глагол «</a:t>
            </a:r>
            <a:r>
              <a:rPr lang="ru-RU" dirty="0" err="1">
                <a:solidFill>
                  <a:schemeClr val="bg1"/>
                </a:solidFill>
                <a:latin typeface="Comic Sans MS" panose="030F0702030302020204" pitchFamily="66" charset="0"/>
              </a:rPr>
              <a:t>haben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» или «</a:t>
            </a:r>
            <a:r>
              <a:rPr lang="ru-RU" dirty="0" err="1">
                <a:solidFill>
                  <a:schemeClr val="bg1"/>
                </a:solidFill>
                <a:latin typeface="Comic Sans MS" panose="030F0702030302020204" pitchFamily="66" charset="0"/>
              </a:rPr>
              <a:t>sein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».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повторили спряжения глаголов.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вспомнили таблицу неправильных глаголов. 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Вы 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узнали, как образовать </a:t>
            </a:r>
            <a:r>
              <a:rPr lang="ru-RU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Partizip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omic Sans MS" panose="030F0702030302020204" pitchFamily="66" charset="0"/>
              </a:rPr>
              <a:t>ll</a:t>
            </a:r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 смыслового глагола и поставить его на последнее место в предложении</a:t>
            </a:r>
            <a:r>
              <a:rPr lang="ru-RU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omic Sans MS" panose="030F0702030302020204" pitchFamily="66" charset="0"/>
              </a:rPr>
              <a:t>Все большие молодцы! Вам присвоено звание «Герои космоса».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87" y="365125"/>
            <a:ext cx="1458953" cy="2729753"/>
          </a:xfrm>
          <a:prstGeom prst="rect">
            <a:avLst/>
          </a:prstGeom>
        </p:spPr>
      </p:pic>
      <p:pic>
        <p:nvPicPr>
          <p:cNvPr id="10" name="_d1_apihost.ru_voice5fccc7085cddb16632745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1729" y="593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4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856935" y="2023601"/>
            <a:ext cx="7104185" cy="2094578"/>
          </a:xfrm>
          <a:prstGeom prst="wedgeRoundRectCallout">
            <a:avLst/>
          </a:prstGeom>
          <a:ln>
            <a:solidFill>
              <a:schemeClr val="bg2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10993" y="2179187"/>
            <a:ext cx="68454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ваш корабль пришло таинственное послание из будущего на немецком языке. Узнать, что написано в письме – это ваша главная цель, а, чтобы ее достичь, вам необходимо пройти через все этапы, и выполнить все задания</a:t>
            </a:r>
            <a:r>
              <a:rPr lang="ru-RU" sz="2400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6668" y="2673308"/>
            <a:ext cx="7620660" cy="803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4516"/>
            <a:ext cx="2810500" cy="2767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936" y="584820"/>
            <a:ext cx="1249788" cy="1438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5577" y="-2188778"/>
            <a:ext cx="6437934" cy="7212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1341" y="4386453"/>
            <a:ext cx="1883827" cy="20240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64882" y="4477900"/>
            <a:ext cx="1865538" cy="1841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1309" y="1289396"/>
            <a:ext cx="274344" cy="4389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6287" y="5179001"/>
            <a:ext cx="274344" cy="438950"/>
          </a:xfrm>
          <a:prstGeom prst="rect">
            <a:avLst/>
          </a:prstGeom>
        </p:spPr>
      </p:pic>
      <p:pic>
        <p:nvPicPr>
          <p:cNvPr id="13" name="_d1_apihost.ru_voice5fc91dd6e0d027496401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2909" y="6014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6225B-DF59-42AB-9F2B-E5E19B7A7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3A8EF7-E7F9-4799-908E-BD37D5454E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201961" cy="6400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49606" y="1769315"/>
            <a:ext cx="7380194" cy="33193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449606" y="1845654"/>
            <a:ext cx="7543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Liebe Freunde!</a:t>
            </a:r>
          </a:p>
          <a:p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Wir gratulieren Ihnen zum Ende der Mission. </a:t>
            </a:r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haben das Ziel erreicht! </a:t>
            </a:r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sind auf dem Planeten «Perfekt» angekommen! </a:t>
            </a:r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haben heute einen tollen Job gemacht.</a:t>
            </a:r>
          </a:p>
          <a:p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haben gelernt, das richtige Hilfsverb «haben» oder «sein» zu wählen. </a:t>
            </a:r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haben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die Konjugationen der Verben wiederholt. </a:t>
            </a:r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haben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die unregelmäßigen Verben wiederholt. </a:t>
            </a:r>
            <a:r>
              <a:rPr lang="de-DE" sz="2000" dirty="0" smtClean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Sie </a:t>
            </a:r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haben gelernt, wie man Partizip II des Verbs bildet und es an die letzte Stelle im Satz setzt.</a:t>
            </a:r>
          </a:p>
          <a:p>
            <a:r>
              <a:rPr lang="de-DE" sz="2000" dirty="0">
                <a:latin typeface="Adobe Caslon Pro Bold" panose="0205070206050A020403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Sehr gut gemacht! Sie erhalten den Titel "Helden des Kosmos".</a:t>
            </a:r>
          </a:p>
        </p:txBody>
      </p:sp>
      <p:pic>
        <p:nvPicPr>
          <p:cNvPr id="11" name="space-vehicle-arrival_f1zunr4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776" y="6019800"/>
            <a:ext cx="609600" cy="609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86491" y="5934670"/>
            <a:ext cx="3531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erreichen</a:t>
            </a:r>
            <a:r>
              <a:rPr lang="en-US" dirty="0"/>
              <a:t> – </a:t>
            </a:r>
            <a:r>
              <a:rPr lang="ru-RU" dirty="0"/>
              <a:t>достигать</a:t>
            </a:r>
          </a:p>
          <a:p>
            <a:r>
              <a:rPr lang="en-US" dirty="0" err="1"/>
              <a:t>ankommen</a:t>
            </a:r>
            <a:r>
              <a:rPr lang="en-US" dirty="0"/>
              <a:t> – </a:t>
            </a:r>
            <a:r>
              <a:rPr lang="ru-RU" dirty="0"/>
              <a:t>прибывать</a:t>
            </a:r>
          </a:p>
          <a:p>
            <a:r>
              <a:rPr lang="en-US" dirty="0" err="1"/>
              <a:t>machen</a:t>
            </a:r>
            <a:r>
              <a:rPr lang="en-US" dirty="0"/>
              <a:t> – </a:t>
            </a:r>
            <a:r>
              <a:rPr lang="ru-RU" dirty="0" smtClean="0"/>
              <a:t>делать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316337" y="6029106"/>
            <a:ext cx="306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lernen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ru-RU" dirty="0"/>
              <a:t>учиться, выучить</a:t>
            </a:r>
          </a:p>
          <a:p>
            <a:r>
              <a:rPr lang="en-US" dirty="0" err="1"/>
              <a:t>wiederholen</a:t>
            </a:r>
            <a:r>
              <a:rPr lang="en-US" dirty="0"/>
              <a:t> – </a:t>
            </a:r>
            <a:r>
              <a:rPr lang="ru-RU" dirty="0"/>
              <a:t>повторить</a:t>
            </a:r>
          </a:p>
        </p:txBody>
      </p:sp>
    </p:spTree>
    <p:extLst>
      <p:ext uri="{BB962C8B-B14F-4D97-AF65-F5344CB8AC3E}">
        <p14:creationId xmlns:p14="http://schemas.microsoft.com/office/powerpoint/2010/main" val="3009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18"/>
            <a:ext cx="12062012" cy="6784882"/>
          </a:xfrm>
          <a:prstGeom prst="rect">
            <a:avLst/>
          </a:prstGeom>
        </p:spPr>
      </p:pic>
      <p:pic>
        <p:nvPicPr>
          <p:cNvPr id="4" name="плнет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929" y="6062383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6736976" y="2810435"/>
            <a:ext cx="2030506" cy="830997"/>
          </a:xfrm>
          <a:prstGeom prst="rect">
            <a:avLst/>
          </a:prstGeom>
          <a:noFill/>
          <a:effectLst>
            <a:reflection blurRad="6350" stA="50000" endA="300" endPos="90000" dist="50800" dir="5400000" sy="-100000" algn="bl" rotWithShape="0"/>
          </a:effectLst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Perfekt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499">
            <a:off x="636831" y="3398517"/>
            <a:ext cx="3721641" cy="2362457"/>
          </a:xfrm>
          <a:prstGeom prst="rect">
            <a:avLst/>
          </a:prstGeom>
        </p:spPr>
      </p:pic>
      <p:pic>
        <p:nvPicPr>
          <p:cNvPr id="3" name="punchy-space-deploy_zk0v2rv_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44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270" y="209145"/>
            <a:ext cx="10515600" cy="101578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+mn-lt"/>
                <a:cs typeface="Arabic Typesetting" panose="03020402040406030203" pitchFamily="66" charset="-78"/>
              </a:rPr>
              <a:t>1 этап: изучение теории</a:t>
            </a:r>
            <a:endParaRPr lang="ru-RU" sz="4000" dirty="0">
              <a:latin typeface="+mn-lt"/>
              <a:cs typeface="Arabic Typesetting" panose="03020402040406030203" pitchFamily="66" charset="-78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2" y="1821201"/>
            <a:ext cx="2604190" cy="3478282"/>
          </a:xfrm>
        </p:spPr>
      </p:pic>
      <p:pic>
        <p:nvPicPr>
          <p:cNvPr id="5" name="1этап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2411" y="6087011"/>
            <a:ext cx="609600" cy="609600"/>
          </a:xfrm>
          <a:prstGeom prst="rect">
            <a:avLst/>
          </a:prstGeom>
        </p:spPr>
      </p:pic>
      <p:pic>
        <p:nvPicPr>
          <p:cNvPr id="6" name="15613_14604754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2411" y="520849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382" y="831077"/>
            <a:ext cx="518205" cy="859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4206" y="401271"/>
            <a:ext cx="518205" cy="859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8592" y="5818094"/>
            <a:ext cx="294962" cy="489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627" y="6051177"/>
            <a:ext cx="389091" cy="6454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772" y="5652486"/>
            <a:ext cx="267209" cy="4432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554" y="1401430"/>
            <a:ext cx="348750" cy="5785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81534" y="1170597"/>
            <a:ext cx="4245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Прошедшее время </a:t>
            </a:r>
            <a:r>
              <a:rPr lang="en-US" sz="2400" b="1" dirty="0" err="1">
                <a:latin typeface="Comic Sans MS" panose="030F0702030302020204" pitchFamily="66" charset="0"/>
              </a:rPr>
              <a:t>Perfekt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38458" y="171655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omic Sans MS" panose="030F0702030302020204" pitchFamily="66" charset="0"/>
              </a:rPr>
              <a:t>Прошедшее время </a:t>
            </a:r>
            <a:r>
              <a:rPr lang="ru-RU" dirty="0" err="1">
                <a:latin typeface="Comic Sans MS" panose="030F0702030302020204" pitchFamily="66" charset="0"/>
              </a:rPr>
              <a:t>Perfekt</a:t>
            </a:r>
            <a:r>
              <a:rPr lang="ru-RU" dirty="0">
                <a:latin typeface="Comic Sans MS" panose="030F0702030302020204" pitchFamily="66" charset="0"/>
              </a:rPr>
              <a:t> используется в разговорной речи и описывает завершенное действие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omic Sans MS" panose="030F0702030302020204" pitchFamily="66" charset="0"/>
              </a:rPr>
              <a:t>Прошедшее </a:t>
            </a:r>
            <a:r>
              <a:rPr lang="ru-RU" dirty="0">
                <a:latin typeface="Comic Sans MS" panose="030F0702030302020204" pitchFamily="66" charset="0"/>
              </a:rPr>
              <a:t>время </a:t>
            </a:r>
            <a:r>
              <a:rPr lang="ru-RU" dirty="0" err="1">
                <a:latin typeface="Comic Sans MS" panose="030F0702030302020204" pitchFamily="66" charset="0"/>
              </a:rPr>
              <a:t>Perfekt</a:t>
            </a:r>
            <a:r>
              <a:rPr lang="ru-RU" dirty="0">
                <a:latin typeface="Comic Sans MS" panose="030F0702030302020204" pitchFamily="66" charset="0"/>
              </a:rPr>
              <a:t> используется в повседневной жизни при общении с друзьями или членами семьи.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72612" y="373784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latin typeface="Comic Sans MS" panose="030F0702030302020204" pitchFamily="66" charset="0"/>
              </a:rPr>
              <a:t>Perfekt</a:t>
            </a:r>
            <a:r>
              <a:rPr lang="ru-RU" dirty="0">
                <a:latin typeface="Comic Sans MS" panose="030F0702030302020204" pitchFamily="66" charset="0"/>
              </a:rPr>
              <a:t> состоит из 2-х частей: вспомогательного глагола </a:t>
            </a:r>
            <a:r>
              <a:rPr lang="ru-RU" sz="2400" b="1" dirty="0" err="1">
                <a:latin typeface="Comic Sans MS" panose="030F0702030302020204" pitchFamily="66" charset="0"/>
              </a:rPr>
              <a:t>haben</a:t>
            </a:r>
            <a:r>
              <a:rPr lang="ru-RU" dirty="0">
                <a:latin typeface="Comic Sans MS" panose="030F0702030302020204" pitchFamily="66" charset="0"/>
              </a:rPr>
              <a:t> или </a:t>
            </a:r>
            <a:r>
              <a:rPr lang="ru-RU" sz="2400" b="1" dirty="0" err="1">
                <a:latin typeface="Comic Sans MS" panose="030F0702030302020204" pitchFamily="66" charset="0"/>
              </a:rPr>
              <a:t>sein</a:t>
            </a:r>
            <a:r>
              <a:rPr lang="ru-RU" dirty="0">
                <a:latin typeface="Comic Sans MS" panose="030F0702030302020204" pitchFamily="66" charset="0"/>
              </a:rPr>
              <a:t> и </a:t>
            </a:r>
            <a:r>
              <a:rPr lang="ru-RU" sz="2400" b="1" dirty="0">
                <a:latin typeface="Comic Sans MS" panose="030F0702030302020204" pitchFamily="66" charset="0"/>
              </a:rPr>
              <a:t>причастия </a:t>
            </a:r>
            <a:r>
              <a:rPr lang="ru-RU" sz="2400" b="1" dirty="0" smtClean="0">
                <a:latin typeface="Comic Sans MS" panose="030F0702030302020204" pitchFamily="66" charset="0"/>
              </a:rPr>
              <a:t>II</a:t>
            </a:r>
            <a:r>
              <a:rPr lang="ru-RU" dirty="0" smtClean="0">
                <a:latin typeface="Comic Sans MS" panose="030F0702030302020204" pitchFamily="66" charset="0"/>
              </a:rPr>
              <a:t>: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365352" y="4755892"/>
            <a:ext cx="5710520" cy="1227903"/>
          </a:xfrm>
          <a:prstGeom prst="ellips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589923" y="5139010"/>
            <a:ext cx="5261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haben / sein + Partizip II = Perfekt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8592" y="1572971"/>
            <a:ext cx="2282155" cy="25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877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  <p:bldP spid="15" grpId="0"/>
      <p:bldP spid="17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388" y="365125"/>
            <a:ext cx="10515600" cy="764428"/>
          </a:xfrm>
        </p:spPr>
        <p:txBody>
          <a:bodyPr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Испытание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испытание 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588" y="6070413"/>
            <a:ext cx="609600" cy="609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3039" y="3991985"/>
            <a:ext cx="4060288" cy="29385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53234" y="1771907"/>
            <a:ext cx="8256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latin typeface="Comic Sans MS" panose="030F0702030302020204" pitchFamily="66" charset="0"/>
              </a:rPr>
              <a:t>1)	Ich lese eine Zeitung.</a:t>
            </a:r>
          </a:p>
          <a:p>
            <a:r>
              <a:rPr lang="de-DE" sz="3200" dirty="0">
                <a:latin typeface="Comic Sans MS" panose="030F0702030302020204" pitchFamily="66" charset="0"/>
              </a:rPr>
              <a:t>2)	Thomas hat ein Buch gelesen.</a:t>
            </a:r>
          </a:p>
          <a:p>
            <a:r>
              <a:rPr lang="de-DE" sz="3200" dirty="0">
                <a:latin typeface="Comic Sans MS" panose="030F0702030302020204" pitchFamily="66" charset="0"/>
              </a:rPr>
              <a:t>3)	Tanja lernt jetzt Deutsch.</a:t>
            </a:r>
          </a:p>
          <a:p>
            <a:r>
              <a:rPr lang="de-DE" sz="3200" dirty="0">
                <a:latin typeface="Comic Sans MS" panose="030F0702030302020204" pitchFamily="66" charset="0"/>
              </a:rPr>
              <a:t>4)	Wir treffen uns immer hier.</a:t>
            </a:r>
          </a:p>
          <a:p>
            <a:r>
              <a:rPr lang="de-DE" sz="3200" dirty="0">
                <a:latin typeface="Comic Sans MS" panose="030F0702030302020204" pitchFamily="66" charset="0"/>
              </a:rPr>
              <a:t>5)	Sie hat Deutsch gestern auch gelernt.</a:t>
            </a:r>
          </a:p>
          <a:p>
            <a:r>
              <a:rPr lang="de-DE" sz="3200" dirty="0">
                <a:latin typeface="Comic Sans MS" panose="030F0702030302020204" pitchFamily="66" charset="0"/>
              </a:rPr>
              <a:t>6)	Er hat Sport gemacht.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433071" y="4936432"/>
            <a:ext cx="1249788" cy="1438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88" y="333126"/>
            <a:ext cx="1249788" cy="1438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956" y="-1479627"/>
            <a:ext cx="5231543" cy="5860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9828" y="4818895"/>
            <a:ext cx="1883827" cy="2024047"/>
          </a:xfrm>
          <a:prstGeom prst="rect">
            <a:avLst/>
          </a:prstGeom>
        </p:spPr>
      </p:pic>
      <p:sp>
        <p:nvSpPr>
          <p:cNvPr id="11" name="4-конечная звезда 10"/>
          <p:cNvSpPr/>
          <p:nvPr/>
        </p:nvSpPr>
        <p:spPr>
          <a:xfrm>
            <a:off x="8686800" y="2974305"/>
            <a:ext cx="431929" cy="616060"/>
          </a:xfrm>
          <a:prstGeom prst="star4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4358" y="983236"/>
            <a:ext cx="481626" cy="701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1847" y="5129817"/>
            <a:ext cx="481626" cy="701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1445" y="5978912"/>
            <a:ext cx="481626" cy="7011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8376" y="1414469"/>
            <a:ext cx="481626" cy="7011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563" y="3933238"/>
            <a:ext cx="481626" cy="7011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2660" y="6069362"/>
            <a:ext cx="357354" cy="5201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0674" y="1614029"/>
            <a:ext cx="250050" cy="36399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2459" y="4322341"/>
            <a:ext cx="481626" cy="701101"/>
          </a:xfrm>
          <a:prstGeom prst="rect">
            <a:avLst/>
          </a:prstGeom>
        </p:spPr>
      </p:pic>
      <p:pic>
        <p:nvPicPr>
          <p:cNvPr id="20" name="e68f1f95c90618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4630" y="6070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3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625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625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625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625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625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625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 rot="351830" flipH="1">
            <a:off x="7602316" y="1442518"/>
            <a:ext cx="3026851" cy="205837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75203"/>
            <a:ext cx="10515600" cy="89731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mic Sans MS" panose="030F0702030302020204" pitchFamily="66" charset="0"/>
              </a:rPr>
              <a:t>Прошедшее время </a:t>
            </a:r>
            <a:r>
              <a:rPr lang="ru-RU" sz="3600" dirty="0" err="1">
                <a:latin typeface="Comic Sans MS" panose="030F0702030302020204" pitchFamily="66" charset="0"/>
              </a:rPr>
              <a:t>Perfekt</a:t>
            </a:r>
            <a:r>
              <a:rPr lang="ru-RU" sz="3600" dirty="0">
                <a:latin typeface="Comic Sans MS" panose="030F0702030302020204" pitchFamily="66" charset="0"/>
              </a:rPr>
              <a:t> с глаголом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sein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6686" flipH="1">
            <a:off x="8471197" y="2263475"/>
            <a:ext cx="4364505" cy="429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12" y="1520621"/>
            <a:ext cx="5816767" cy="4362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 rot="1345014">
            <a:off x="7830890" y="2000901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Подсказка</a:t>
            </a:r>
            <a:endParaRPr lang="ru-RU" sz="3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9964" y="571309"/>
            <a:ext cx="518205" cy="859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281" y="5272036"/>
            <a:ext cx="518205" cy="859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11" y="5481469"/>
            <a:ext cx="518205" cy="8596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90" y="1037735"/>
            <a:ext cx="338820" cy="5620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10" y="261309"/>
            <a:ext cx="299385" cy="4966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6407" y="1364974"/>
            <a:ext cx="290904" cy="4825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8717" y="4113916"/>
            <a:ext cx="395091" cy="6553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77" y="2621202"/>
            <a:ext cx="381023" cy="632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9025" y="155552"/>
            <a:ext cx="2558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2 этап игры</a:t>
            </a:r>
            <a:endParaRPr lang="ru-RU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2этап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3369" y="5578396"/>
            <a:ext cx="609600" cy="609600"/>
          </a:xfrm>
        </p:spPr>
      </p:pic>
      <p:pic>
        <p:nvPicPr>
          <p:cNvPr id="19" name="спряжение зай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9066" y="6145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28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328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328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26141" y="464428"/>
            <a:ext cx="10627659" cy="2539440"/>
          </a:xfrm>
          <a:prstGeom prst="round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9501"/>
            <a:ext cx="10515600" cy="75098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mic Sans MS" panose="030F0702030302020204" pitchFamily="66" charset="0"/>
              </a:rPr>
              <a:t>Употребление вспомогательного глагола </a:t>
            </a:r>
            <a:r>
              <a:rPr lang="en-US" sz="3600" dirty="0">
                <a:latin typeface="Comic Sans MS" panose="030F0702030302020204" pitchFamily="66" charset="0"/>
              </a:rPr>
              <a:t>sein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7812"/>
            <a:ext cx="10515600" cy="384585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Выбор вспомогательного глагола </a:t>
            </a:r>
            <a:r>
              <a:rPr lang="ru-RU" sz="2400" dirty="0" err="1">
                <a:latin typeface="Comic Sans MS" panose="030F0702030302020204" pitchFamily="66" charset="0"/>
              </a:rPr>
              <a:t>sein</a:t>
            </a:r>
            <a:r>
              <a:rPr lang="ru-RU" sz="2400" dirty="0">
                <a:latin typeface="Comic Sans MS" panose="030F0702030302020204" pitchFamily="66" charset="0"/>
              </a:rPr>
              <a:t> или </a:t>
            </a:r>
            <a:r>
              <a:rPr lang="ru-RU" sz="2400" dirty="0" err="1">
                <a:latin typeface="Comic Sans MS" panose="030F0702030302020204" pitchFamily="66" charset="0"/>
              </a:rPr>
              <a:t>haben</a:t>
            </a:r>
            <a:r>
              <a:rPr lang="ru-RU" sz="2400" dirty="0">
                <a:latin typeface="Comic Sans MS" panose="030F0702030302020204" pitchFamily="66" charset="0"/>
              </a:rPr>
              <a:t> для прошедшего времени </a:t>
            </a:r>
            <a:r>
              <a:rPr lang="ru-RU" sz="2400" dirty="0" err="1">
                <a:latin typeface="Comic Sans MS" panose="030F0702030302020204" pitchFamily="66" charset="0"/>
              </a:rPr>
              <a:t>Perfekt</a:t>
            </a:r>
            <a:r>
              <a:rPr lang="ru-RU" sz="2400" dirty="0">
                <a:latin typeface="Comic Sans MS" panose="030F0702030302020204" pitchFamily="66" charset="0"/>
              </a:rPr>
              <a:t> зависит от значения основного глагола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Достаточно запомнить правила для глаголов с </a:t>
            </a:r>
            <a:r>
              <a:rPr lang="ru-RU" sz="2400" dirty="0" err="1">
                <a:latin typeface="Comic Sans MS" panose="030F0702030302020204" pitchFamily="66" charset="0"/>
              </a:rPr>
              <a:t>sein</a:t>
            </a:r>
            <a:r>
              <a:rPr lang="ru-RU" sz="2400" dirty="0">
                <a:latin typeface="Comic Sans MS" panose="030F0702030302020204" pitchFamily="66" charset="0"/>
              </a:rPr>
              <a:t>, а остальные глаголы употреблять </a:t>
            </a:r>
            <a:r>
              <a:rPr lang="ru-RU" sz="2400" dirty="0" smtClean="0">
                <a:latin typeface="Comic Sans MS" panose="030F0702030302020204" pitchFamily="66" charset="0"/>
              </a:rPr>
              <a:t>с </a:t>
            </a:r>
            <a:r>
              <a:rPr lang="ru-RU" sz="2400" dirty="0" err="1" smtClean="0">
                <a:latin typeface="Comic Sans MS" panose="030F0702030302020204" pitchFamily="66" charset="0"/>
              </a:rPr>
              <a:t>haben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" name="зай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55659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75130"/>
            <a:ext cx="2690416" cy="26552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10621" flipH="1">
            <a:off x="10211608" y="3226966"/>
            <a:ext cx="1883827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68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68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978</TotalTime>
  <Words>1254</Words>
  <Application>Microsoft Office PowerPoint</Application>
  <PresentationFormat>Широкоэкранный</PresentationFormat>
  <Paragraphs>226</Paragraphs>
  <Slides>25</Slides>
  <Notes>0</Notes>
  <HiddenSlides>0</HiddenSlides>
  <MMClips>39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SimSun</vt:lpstr>
      <vt:lpstr>Adobe Caslon Pro Bold</vt:lpstr>
      <vt:lpstr>Adobe Gothic Std B</vt:lpstr>
      <vt:lpstr>Arabic Typesetting</vt:lpstr>
      <vt:lpstr>Arial</vt:lpstr>
      <vt:lpstr>Blackadder ITC</vt:lpstr>
      <vt:lpstr>Calibri</vt:lpstr>
      <vt:lpstr>Calibri Light</vt:lpstr>
      <vt:lpstr>Comic Sans MS</vt:lpstr>
      <vt:lpstr>Times New Roman</vt:lpstr>
      <vt:lpstr>Office Theme</vt:lpstr>
      <vt:lpstr>Интерактивная игра «Gesagt - getan»</vt:lpstr>
      <vt:lpstr>Презентация PowerPoint</vt:lpstr>
      <vt:lpstr>Презентация PowerPoint</vt:lpstr>
      <vt:lpstr>Презентация PowerPoint</vt:lpstr>
      <vt:lpstr>Презентация PowerPoint</vt:lpstr>
      <vt:lpstr>1 этап: изучение теории</vt:lpstr>
      <vt:lpstr>Испытание</vt:lpstr>
      <vt:lpstr>Прошедшее время Perfekt с глаголом sein</vt:lpstr>
      <vt:lpstr>Употребление вспомогательного глагола sein</vt:lpstr>
      <vt:lpstr>Презентация PowerPoint</vt:lpstr>
      <vt:lpstr>Презентация PowerPoint</vt:lpstr>
      <vt:lpstr>Презентация PowerPoint</vt:lpstr>
      <vt:lpstr>Презентация PowerPoint</vt:lpstr>
      <vt:lpstr>3 этап: вспомогательный глагол haben</vt:lpstr>
      <vt:lpstr>Вспомогательный глагол haben употребляется:</vt:lpstr>
      <vt:lpstr>Презентация PowerPoint</vt:lpstr>
      <vt:lpstr>Презентация PowerPoint</vt:lpstr>
      <vt:lpstr>Это великий Partizip II</vt:lpstr>
      <vt:lpstr>Презентация PowerPoint</vt:lpstr>
      <vt:lpstr>Шестой этап</vt:lpstr>
      <vt:lpstr>Задание: нужно заполнить таблицу,  правильно распределив глаголы подобрав к ним Partizip II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Патрушева Софья Алексеевна</dc:creator>
  <cp:lastModifiedBy>Галинка</cp:lastModifiedBy>
  <cp:revision>254</cp:revision>
  <cp:lastPrinted>2021-03-15T08:17:46Z</cp:lastPrinted>
  <dcterms:created xsi:type="dcterms:W3CDTF">2020-12-01T09:03:15Z</dcterms:created>
  <dcterms:modified xsi:type="dcterms:W3CDTF">2021-03-15T09:00:28Z</dcterms:modified>
</cp:coreProperties>
</file>