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02" r:id="rId4"/>
    <p:sldId id="303" r:id="rId5"/>
    <p:sldId id="310" r:id="rId6"/>
    <p:sldId id="311" r:id="rId7"/>
    <p:sldId id="257" r:id="rId8"/>
    <p:sldId id="258" r:id="rId9"/>
    <p:sldId id="259" r:id="rId10"/>
    <p:sldId id="260" r:id="rId11"/>
    <p:sldId id="261" r:id="rId12"/>
    <p:sldId id="307" r:id="rId13"/>
    <p:sldId id="308" r:id="rId14"/>
    <p:sldId id="309" r:id="rId15"/>
    <p:sldId id="262" r:id="rId16"/>
    <p:sldId id="263" r:id="rId17"/>
    <p:sldId id="271" r:id="rId18"/>
    <p:sldId id="264" r:id="rId19"/>
    <p:sldId id="265" r:id="rId20"/>
    <p:sldId id="266" r:id="rId21"/>
    <p:sldId id="267" r:id="rId22"/>
    <p:sldId id="275" r:id="rId23"/>
    <p:sldId id="276" r:id="rId24"/>
    <p:sldId id="277" r:id="rId25"/>
    <p:sldId id="278" r:id="rId26"/>
    <p:sldId id="313" r:id="rId27"/>
    <p:sldId id="320" r:id="rId28"/>
    <p:sldId id="315" r:id="rId29"/>
    <p:sldId id="330" r:id="rId30"/>
    <p:sldId id="331" r:id="rId31"/>
    <p:sldId id="269" r:id="rId32"/>
    <p:sldId id="270" r:id="rId33"/>
    <p:sldId id="272" r:id="rId34"/>
    <p:sldId id="273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8" r:id="rId43"/>
    <p:sldId id="329" r:id="rId44"/>
    <p:sldId id="322" r:id="rId45"/>
    <p:sldId id="323" r:id="rId46"/>
    <p:sldId id="274" r:id="rId47"/>
    <p:sldId id="279" r:id="rId48"/>
    <p:sldId id="280" r:id="rId49"/>
    <p:sldId id="281" r:id="rId50"/>
    <p:sldId id="282" r:id="rId51"/>
    <p:sldId id="296" r:id="rId52"/>
    <p:sldId id="316" r:id="rId53"/>
    <p:sldId id="317" r:id="rId54"/>
    <p:sldId id="318" r:id="rId55"/>
    <p:sldId id="319" r:id="rId56"/>
    <p:sldId id="301" r:id="rId57"/>
    <p:sldId id="325" r:id="rId58"/>
    <p:sldId id="326" r:id="rId59"/>
    <p:sldId id="327" r:id="rId60"/>
    <p:sldId id="304" r:id="rId61"/>
    <p:sldId id="305" r:id="rId62"/>
    <p:sldId id="299" r:id="rId63"/>
    <p:sldId id="300" r:id="rId64"/>
    <p:sldId id="328" r:id="rId65"/>
    <p:sldId id="297" r:id="rId66"/>
    <p:sldId id="321" r:id="rId67"/>
    <p:sldId id="324" r:id="rId68"/>
  </p:sldIdLst>
  <p:sldSz cx="6858000" cy="9906000" type="A4"/>
  <p:notesSz cx="6858000" cy="9144000"/>
  <p:defaultTextStyle>
    <a:defPPr>
      <a:defRPr lang="ru-RU"/>
    </a:defPPr>
    <a:lvl1pPr marL="0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3159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6317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49476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2634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5793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98952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2110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65269" algn="l" defTabSz="1166317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1128" y="-2990"/>
      </p:cViewPr>
      <p:guideLst>
        <p:guide orient="horz" pos="3120"/>
        <p:guide pos="21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3" y="3077283"/>
            <a:ext cx="5829300" cy="212336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1"/>
            <a:ext cx="4800601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3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9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2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65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9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69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8" y="529697"/>
            <a:ext cx="1157288" cy="1126807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7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41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7" y="6365522"/>
            <a:ext cx="5829300" cy="1967442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7" y="4198586"/>
            <a:ext cx="5829300" cy="21669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31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63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494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326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157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989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821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652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51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3081868"/>
            <a:ext cx="2257425" cy="871590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3081868"/>
            <a:ext cx="2257425" cy="871590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1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96701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217386"/>
            <a:ext cx="3030141" cy="92410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159" indent="0">
              <a:buNone/>
              <a:defRPr sz="2600" b="1"/>
            </a:lvl2pPr>
            <a:lvl3pPr marL="1166317" indent="0">
              <a:buNone/>
              <a:defRPr sz="2300" b="1"/>
            </a:lvl3pPr>
            <a:lvl4pPr marL="1749476" indent="0">
              <a:buNone/>
              <a:defRPr sz="2000" b="1"/>
            </a:lvl4pPr>
            <a:lvl5pPr marL="2332634" indent="0">
              <a:buNone/>
              <a:defRPr sz="2000" b="1"/>
            </a:lvl5pPr>
            <a:lvl6pPr marL="2915793" indent="0">
              <a:buNone/>
              <a:defRPr sz="2000" b="1"/>
            </a:lvl6pPr>
            <a:lvl7pPr marL="3498952" indent="0">
              <a:buNone/>
              <a:defRPr sz="2000" b="1"/>
            </a:lvl7pPr>
            <a:lvl8pPr marL="4082110" indent="0">
              <a:buNone/>
              <a:defRPr sz="2000" b="1"/>
            </a:lvl8pPr>
            <a:lvl9pPr marL="4665269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3141485"/>
            <a:ext cx="3030141" cy="57074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6"/>
            <a:ext cx="3031331" cy="92410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159" indent="0">
              <a:buNone/>
              <a:defRPr sz="2600" b="1"/>
            </a:lvl2pPr>
            <a:lvl3pPr marL="1166317" indent="0">
              <a:buNone/>
              <a:defRPr sz="2300" b="1"/>
            </a:lvl3pPr>
            <a:lvl4pPr marL="1749476" indent="0">
              <a:buNone/>
              <a:defRPr sz="2000" b="1"/>
            </a:lvl4pPr>
            <a:lvl5pPr marL="2332634" indent="0">
              <a:buNone/>
              <a:defRPr sz="2000" b="1"/>
            </a:lvl5pPr>
            <a:lvl6pPr marL="2915793" indent="0">
              <a:buNone/>
              <a:defRPr sz="2000" b="1"/>
            </a:lvl6pPr>
            <a:lvl7pPr marL="3498952" indent="0">
              <a:buNone/>
              <a:defRPr sz="2000" b="1"/>
            </a:lvl7pPr>
            <a:lvl8pPr marL="4082110" indent="0">
              <a:buNone/>
              <a:defRPr sz="2000" b="1"/>
            </a:lvl8pPr>
            <a:lvl9pPr marL="4665269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3141485"/>
            <a:ext cx="3031331" cy="57074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1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82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64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8"/>
            <a:ext cx="2256235" cy="1678516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90" y="394407"/>
            <a:ext cx="3833812" cy="8454497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1"/>
          </a:xfrm>
        </p:spPr>
        <p:txBody>
          <a:bodyPr/>
          <a:lstStyle>
            <a:lvl1pPr marL="0" indent="0">
              <a:buNone/>
              <a:defRPr sz="1800"/>
            </a:lvl1pPr>
            <a:lvl2pPr marL="583159" indent="0">
              <a:buNone/>
              <a:defRPr sz="1500"/>
            </a:lvl2pPr>
            <a:lvl3pPr marL="1166317" indent="0">
              <a:buNone/>
              <a:defRPr sz="1300"/>
            </a:lvl3pPr>
            <a:lvl4pPr marL="1749476" indent="0">
              <a:buNone/>
              <a:defRPr sz="1100"/>
            </a:lvl4pPr>
            <a:lvl5pPr marL="2332634" indent="0">
              <a:buNone/>
              <a:defRPr sz="1100"/>
            </a:lvl5pPr>
            <a:lvl6pPr marL="2915793" indent="0">
              <a:buNone/>
              <a:defRPr sz="1100"/>
            </a:lvl6pPr>
            <a:lvl7pPr marL="3498952" indent="0">
              <a:buNone/>
              <a:defRPr sz="1100"/>
            </a:lvl7pPr>
            <a:lvl8pPr marL="4082110" indent="0">
              <a:buNone/>
              <a:defRPr sz="1100"/>
            </a:lvl8pPr>
            <a:lvl9pPr marL="46652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47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934201"/>
            <a:ext cx="4114800" cy="818622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85120"/>
            <a:ext cx="4114800" cy="5943600"/>
          </a:xfrm>
        </p:spPr>
        <p:txBody>
          <a:bodyPr/>
          <a:lstStyle>
            <a:lvl1pPr marL="0" indent="0">
              <a:buNone/>
              <a:defRPr sz="4100"/>
            </a:lvl1pPr>
            <a:lvl2pPr marL="583159" indent="0">
              <a:buNone/>
              <a:defRPr sz="3600"/>
            </a:lvl2pPr>
            <a:lvl3pPr marL="1166317" indent="0">
              <a:buNone/>
              <a:defRPr sz="3100"/>
            </a:lvl3pPr>
            <a:lvl4pPr marL="1749476" indent="0">
              <a:buNone/>
              <a:defRPr sz="2600"/>
            </a:lvl4pPr>
            <a:lvl5pPr marL="2332634" indent="0">
              <a:buNone/>
              <a:defRPr sz="2600"/>
            </a:lvl5pPr>
            <a:lvl6pPr marL="2915793" indent="0">
              <a:buNone/>
              <a:defRPr sz="2600"/>
            </a:lvl6pPr>
            <a:lvl7pPr marL="3498952" indent="0">
              <a:buNone/>
              <a:defRPr sz="2600"/>
            </a:lvl7pPr>
            <a:lvl8pPr marL="4082110" indent="0">
              <a:buNone/>
              <a:defRPr sz="2600"/>
            </a:lvl8pPr>
            <a:lvl9pPr marL="4665269" indent="0">
              <a:buNone/>
              <a:defRPr sz="26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752822"/>
            <a:ext cx="4114800" cy="1162578"/>
          </a:xfrm>
        </p:spPr>
        <p:txBody>
          <a:bodyPr/>
          <a:lstStyle>
            <a:lvl1pPr marL="0" indent="0">
              <a:buNone/>
              <a:defRPr sz="1800"/>
            </a:lvl1pPr>
            <a:lvl2pPr marL="583159" indent="0">
              <a:buNone/>
              <a:defRPr sz="1500"/>
            </a:lvl2pPr>
            <a:lvl3pPr marL="1166317" indent="0">
              <a:buNone/>
              <a:defRPr sz="1300"/>
            </a:lvl3pPr>
            <a:lvl4pPr marL="1749476" indent="0">
              <a:buNone/>
              <a:defRPr sz="1100"/>
            </a:lvl4pPr>
            <a:lvl5pPr marL="2332634" indent="0">
              <a:buNone/>
              <a:defRPr sz="1100"/>
            </a:lvl5pPr>
            <a:lvl6pPr marL="2915793" indent="0">
              <a:buNone/>
              <a:defRPr sz="1100"/>
            </a:lvl6pPr>
            <a:lvl7pPr marL="3498952" indent="0">
              <a:buNone/>
              <a:defRPr sz="1100"/>
            </a:lvl7pPr>
            <a:lvl8pPr marL="4082110" indent="0">
              <a:buNone/>
              <a:defRPr sz="1100"/>
            </a:lvl8pPr>
            <a:lvl9pPr marL="46652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87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96701"/>
            <a:ext cx="6172200" cy="1651000"/>
          </a:xfrm>
          <a:prstGeom prst="rect">
            <a:avLst/>
          </a:prstGeom>
        </p:spPr>
        <p:txBody>
          <a:bodyPr vert="horz" lIns="116632" tIns="58316" rIns="116632" bIns="583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3" y="2311402"/>
            <a:ext cx="6172200" cy="6537502"/>
          </a:xfrm>
          <a:prstGeom prst="rect">
            <a:avLst/>
          </a:prstGeom>
        </p:spPr>
        <p:txBody>
          <a:bodyPr vert="horz" lIns="116632" tIns="58316" rIns="116632" bIns="583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1" cy="527403"/>
          </a:xfrm>
          <a:prstGeom prst="rect">
            <a:avLst/>
          </a:prstGeom>
        </p:spPr>
        <p:txBody>
          <a:bodyPr vert="horz" lIns="116632" tIns="58316" rIns="116632" bIns="58316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DB7E0-D9D3-4438-A1E8-822D039B3F02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3"/>
          </a:xfrm>
          <a:prstGeom prst="rect">
            <a:avLst/>
          </a:prstGeom>
        </p:spPr>
        <p:txBody>
          <a:bodyPr vert="horz" lIns="116632" tIns="58316" rIns="116632" bIns="58316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2" y="9181396"/>
            <a:ext cx="1600201" cy="527403"/>
          </a:xfrm>
          <a:prstGeom prst="rect">
            <a:avLst/>
          </a:prstGeom>
        </p:spPr>
        <p:txBody>
          <a:bodyPr vert="horz" lIns="116632" tIns="58316" rIns="116632" bIns="58316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2A011-C287-43E7-B16C-962A6FC68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60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66317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369" indent="-437369" algn="l" defTabSz="1166317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7633" indent="-364474" algn="l" defTabSz="116631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7897" indent="-291579" algn="l" defTabSz="1166317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1055" indent="-291579" algn="l" defTabSz="1166317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4214" indent="-291579" algn="l" defTabSz="1166317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07372" indent="-291579" algn="l" defTabSz="11663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0531" indent="-291579" algn="l" defTabSz="11663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3690" indent="-291579" algn="l" defTabSz="11663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56848" indent="-291579" algn="l" defTabSz="11663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3159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6317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49476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2634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5793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98952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110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65269" algn="l" defTabSz="116631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microsoft.com/office/2007/relationships/hdphoto" Target="../media/hdphoto8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7.wdp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microsoft.com/office/2007/relationships/hdphoto" Target="../media/hdphoto12.wdp"/><Relationship Id="rId3" Type="http://schemas.openxmlformats.org/officeDocument/2006/relationships/image" Target="../media/image63.png"/><Relationship Id="rId7" Type="http://schemas.microsoft.com/office/2007/relationships/hdphoto" Target="../media/hdphoto9.wdp"/><Relationship Id="rId12" Type="http://schemas.openxmlformats.org/officeDocument/2006/relationships/image" Target="../media/image67.jpeg"/><Relationship Id="rId17" Type="http://schemas.openxmlformats.org/officeDocument/2006/relationships/image" Target="../media/image69.png"/><Relationship Id="rId2" Type="http://schemas.openxmlformats.org/officeDocument/2006/relationships/image" Target="../media/image53.png"/><Relationship Id="rId16" Type="http://schemas.openxmlformats.org/officeDocument/2006/relationships/hyperlink" Target="https://sites.google.com/d/163k04kRV6LAb0AZ2KlrV-Sp4Tv0QZZz1/p/1KxlQo0vAnEmtFCQtz59zHjWYXlxwDnkB/edit?pli=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microsoft.com/office/2007/relationships/hdphoto" Target="../media/hdphoto11.wdp"/><Relationship Id="rId5" Type="http://schemas.microsoft.com/office/2007/relationships/hdphoto" Target="../media/hdphoto4.wdp"/><Relationship Id="rId15" Type="http://schemas.microsoft.com/office/2007/relationships/hdphoto" Target="../media/hdphoto13.wdp"/><Relationship Id="rId10" Type="http://schemas.openxmlformats.org/officeDocument/2006/relationships/image" Target="../media/image66.jpeg"/><Relationship Id="rId4" Type="http://schemas.openxmlformats.org/officeDocument/2006/relationships/image" Target="../media/image8.png"/><Relationship Id="rId9" Type="http://schemas.microsoft.com/office/2007/relationships/hdphoto" Target="../media/hdphoto10.wdp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5.jpeg"/><Relationship Id="rId18" Type="http://schemas.microsoft.com/office/2007/relationships/hdphoto" Target="../media/hdphoto21.wdp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12" Type="http://schemas.microsoft.com/office/2007/relationships/hdphoto" Target="../media/hdphoto18.wdp"/><Relationship Id="rId17" Type="http://schemas.openxmlformats.org/officeDocument/2006/relationships/image" Target="../media/image77.jpeg"/><Relationship Id="rId2" Type="http://schemas.openxmlformats.org/officeDocument/2006/relationships/image" Target="../media/image6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74.jpeg"/><Relationship Id="rId5" Type="http://schemas.openxmlformats.org/officeDocument/2006/relationships/image" Target="../media/image71.jpeg"/><Relationship Id="rId15" Type="http://schemas.openxmlformats.org/officeDocument/2006/relationships/image" Target="../media/image76.jpe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73.jpeg"/><Relationship Id="rId1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82.jpeg"/><Relationship Id="rId3" Type="http://schemas.openxmlformats.org/officeDocument/2006/relationships/image" Target="../media/image70.jpeg"/><Relationship Id="rId7" Type="http://schemas.openxmlformats.org/officeDocument/2006/relationships/image" Target="../media/image79.jpeg"/><Relationship Id="rId12" Type="http://schemas.microsoft.com/office/2007/relationships/hdphoto" Target="../media/hdphoto25.wdp"/><Relationship Id="rId17" Type="http://schemas.microsoft.com/office/2007/relationships/hdphoto" Target="../media/hdphoto27.wdp"/><Relationship Id="rId2" Type="http://schemas.openxmlformats.org/officeDocument/2006/relationships/image" Target="../media/image53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81.jpeg"/><Relationship Id="rId5" Type="http://schemas.openxmlformats.org/officeDocument/2006/relationships/image" Target="../media/image78.jpeg"/><Relationship Id="rId15" Type="http://schemas.openxmlformats.org/officeDocument/2006/relationships/image" Target="../media/image83.jpeg"/><Relationship Id="rId10" Type="http://schemas.microsoft.com/office/2007/relationships/hdphoto" Target="../media/hdphoto24.wdp"/><Relationship Id="rId4" Type="http://schemas.microsoft.com/office/2007/relationships/hdphoto" Target="../media/hdphoto14.wdp"/><Relationship Id="rId9" Type="http://schemas.openxmlformats.org/officeDocument/2006/relationships/image" Target="../media/image80.jpeg"/><Relationship Id="rId14" Type="http://schemas.microsoft.com/office/2007/relationships/hdphoto" Target="../media/hdphoto2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microsoft.com/office/2007/relationships/hdphoto" Target="../media/hdphoto31.wdp"/><Relationship Id="rId3" Type="http://schemas.openxmlformats.org/officeDocument/2006/relationships/image" Target="../media/image85.jpeg"/><Relationship Id="rId7" Type="http://schemas.microsoft.com/office/2007/relationships/hdphoto" Target="../media/hdphoto5.wdp"/><Relationship Id="rId12" Type="http://schemas.openxmlformats.org/officeDocument/2006/relationships/image" Target="../media/image8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5" Type="http://schemas.microsoft.com/office/2007/relationships/hdphoto" Target="../media/hdphoto1.wdp"/><Relationship Id="rId10" Type="http://schemas.openxmlformats.org/officeDocument/2006/relationships/image" Target="../media/image88.jpeg"/><Relationship Id="rId4" Type="http://schemas.openxmlformats.org/officeDocument/2006/relationships/image" Target="../media/image86.jpeg"/><Relationship Id="rId9" Type="http://schemas.microsoft.com/office/2007/relationships/hdphoto" Target="../media/hdphoto29.wdp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12" Type="http://schemas.microsoft.com/office/2007/relationships/hdphoto" Target="../media/hdphoto3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94.jpeg"/><Relationship Id="rId5" Type="http://schemas.openxmlformats.org/officeDocument/2006/relationships/image" Target="../media/image91.jpe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93.jpeg"/><Relationship Id="rId14" Type="http://schemas.microsoft.com/office/2007/relationships/hdphoto" Target="../media/hdphoto3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97.png"/><Relationship Id="rId4" Type="http://schemas.microsoft.com/office/2007/relationships/hdphoto" Target="../media/hdphoto3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8.png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microsoft.com/office/2007/relationships/hdphoto" Target="../media/hdphoto40.wdp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1.wdp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6.jpeg"/><Relationship Id="rId7" Type="http://schemas.openxmlformats.org/officeDocument/2006/relationships/image" Target="../media/image68.png"/><Relationship Id="rId12" Type="http://schemas.microsoft.com/office/2007/relationships/hdphoto" Target="../media/hdphoto4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8.png"/><Relationship Id="rId5" Type="http://schemas.openxmlformats.org/officeDocument/2006/relationships/image" Target="../media/image2.png"/><Relationship Id="rId10" Type="http://schemas.openxmlformats.org/officeDocument/2006/relationships/image" Target="../media/image69.png"/><Relationship Id="rId4" Type="http://schemas.openxmlformats.org/officeDocument/2006/relationships/image" Target="../media/image117.png"/><Relationship Id="rId9" Type="http://schemas.openxmlformats.org/officeDocument/2006/relationships/hyperlink" Target="https://sites.google.com/d/163k04kRV6LAb0AZ2KlrV-Sp4Tv0QZZz1/p/1KxlQo0vAnEmtFCQtz59zHjWYXlxwDnkB/edit?pli=1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jpeg"/><Relationship Id="rId7" Type="http://schemas.openxmlformats.org/officeDocument/2006/relationships/image" Target="../media/image1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11" Type="http://schemas.microsoft.com/office/2007/relationships/hdphoto" Target="../media/hdphoto45.wdp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microsoft.com/office/2007/relationships/hdphoto" Target="../media/hdphoto4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140.jpeg"/><Relationship Id="rId3" Type="http://schemas.openxmlformats.org/officeDocument/2006/relationships/image" Target="../media/image136.png"/><Relationship Id="rId7" Type="http://schemas.openxmlformats.org/officeDocument/2006/relationships/image" Target="../media/image86.jpeg"/><Relationship Id="rId12" Type="http://schemas.openxmlformats.org/officeDocument/2006/relationships/image" Target="../media/image139.jpeg"/><Relationship Id="rId2" Type="http://schemas.openxmlformats.org/officeDocument/2006/relationships/image" Target="../media/image53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openxmlformats.org/officeDocument/2006/relationships/image" Target="../media/image138.jpeg"/><Relationship Id="rId5" Type="http://schemas.microsoft.com/office/2007/relationships/hdphoto" Target="../media/hdphoto3.wdp"/><Relationship Id="rId15" Type="http://schemas.openxmlformats.org/officeDocument/2006/relationships/hyperlink" Target="https://sites.google.com/d/163k04kRV6LAb0AZ2KlrV-Sp4Tv0QZZz1/p/1N2dGXzvMFB4Ikh66JQCzoXPtFt_9FzHW/edit?pli=1" TargetMode="External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10.jpeg"/><Relationship Id="rId14" Type="http://schemas.openxmlformats.org/officeDocument/2006/relationships/image" Target="../media/image1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microsoft.com/office/2007/relationships/hdphoto" Target="../media/hdphoto49.wdp"/><Relationship Id="rId3" Type="http://schemas.openxmlformats.org/officeDocument/2006/relationships/image" Target="../media/image68.png"/><Relationship Id="rId7" Type="http://schemas.openxmlformats.org/officeDocument/2006/relationships/image" Target="../media/image153.png"/><Relationship Id="rId12" Type="http://schemas.openxmlformats.org/officeDocument/2006/relationships/image" Target="../media/image1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48.wdp"/><Relationship Id="rId5" Type="http://schemas.openxmlformats.org/officeDocument/2006/relationships/hyperlink" Target="https://sites.google.com/d/163k04kRV6LAb0AZ2KlrV-Sp4Tv0QZZz1/p/1KxlQo0vAnEmtFCQtz59zHjWYXlxwDnkB/edit?pli=1" TargetMode="External"/><Relationship Id="rId15" Type="http://schemas.microsoft.com/office/2007/relationships/hdphoto" Target="../media/hdphoto50.wdp"/><Relationship Id="rId10" Type="http://schemas.openxmlformats.org/officeDocument/2006/relationships/image" Target="../media/image155.jpeg"/><Relationship Id="rId4" Type="http://schemas.microsoft.com/office/2007/relationships/hdphoto" Target="../media/hdphoto13.wdp"/><Relationship Id="rId9" Type="http://schemas.microsoft.com/office/2007/relationships/hdphoto" Target="../media/hdphoto47.wdp"/><Relationship Id="rId14" Type="http://schemas.openxmlformats.org/officeDocument/2006/relationships/image" Target="../media/image1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1.wdp"/><Relationship Id="rId11" Type="http://schemas.openxmlformats.org/officeDocument/2006/relationships/image" Target="../media/image165.jpeg"/><Relationship Id="rId5" Type="http://schemas.openxmlformats.org/officeDocument/2006/relationships/image" Target="../media/image160.jpeg"/><Relationship Id="rId10" Type="http://schemas.openxmlformats.org/officeDocument/2006/relationships/image" Target="../media/image164.jpeg"/><Relationship Id="rId4" Type="http://schemas.openxmlformats.org/officeDocument/2006/relationships/image" Target="../media/image159.jpeg"/><Relationship Id="rId9" Type="http://schemas.openxmlformats.org/officeDocument/2006/relationships/image" Target="../media/image16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microsoft.com/office/2007/relationships/hdphoto" Target="../media/hdphoto4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0.jpeg"/><Relationship Id="rId7" Type="http://schemas.openxmlformats.org/officeDocument/2006/relationships/image" Target="../media/image16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1.jpeg"/><Relationship Id="rId10" Type="http://schemas.openxmlformats.org/officeDocument/2006/relationships/image" Target="../media/image172.jpeg"/><Relationship Id="rId4" Type="http://schemas.microsoft.com/office/2007/relationships/hdphoto" Target="../media/hdphoto51.wdp"/><Relationship Id="rId9" Type="http://schemas.openxmlformats.org/officeDocument/2006/relationships/image" Target="../media/image17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hyperlink" Target="https://sites.google.com/d/163k04kRV6LAb0AZ2KlrV-Sp4Tv0QZZz1/p/1N2dGXzvMFB4Ikh66JQCzoXPtFt_9FzHW/edit?pli=1" TargetMode="External"/><Relationship Id="rId3" Type="http://schemas.openxmlformats.org/officeDocument/2006/relationships/image" Target="../media/image174.jpeg"/><Relationship Id="rId7" Type="http://schemas.openxmlformats.org/officeDocument/2006/relationships/image" Target="../media/image175.jpeg"/><Relationship Id="rId12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78.jpeg"/><Relationship Id="rId4" Type="http://schemas.openxmlformats.org/officeDocument/2006/relationships/image" Target="../media/image136.png"/><Relationship Id="rId9" Type="http://schemas.openxmlformats.org/officeDocument/2006/relationships/image" Target="../media/image177.jpeg"/><Relationship Id="rId14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92.png"/><Relationship Id="rId7" Type="http://schemas.openxmlformats.org/officeDocument/2006/relationships/image" Target="../media/image193.jpeg"/><Relationship Id="rId12" Type="http://schemas.openxmlformats.org/officeDocument/2006/relationships/image" Target="../media/image1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hyperlink" Target="https://sites.google.com/d/163k04kRV6LAb0AZ2KlrV-Sp4Tv0QZZz1/p/1N2dGXzvMFB4Ikh66JQCzoXPtFt_9FzHW/edit?pli=1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196.jpeg"/><Relationship Id="rId4" Type="http://schemas.openxmlformats.org/officeDocument/2006/relationships/image" Target="../media/image136.png"/><Relationship Id="rId9" Type="http://schemas.openxmlformats.org/officeDocument/2006/relationships/image" Target="../media/image19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58.jpeg"/><Relationship Id="rId7" Type="http://schemas.openxmlformats.org/officeDocument/2006/relationships/image" Target="../media/image19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11" Type="http://schemas.microsoft.com/office/2007/relationships/hdphoto" Target="../media/hdphoto53.wdp"/><Relationship Id="rId5" Type="http://schemas.openxmlformats.org/officeDocument/2006/relationships/image" Target="../media/image197.jpeg"/><Relationship Id="rId10" Type="http://schemas.openxmlformats.org/officeDocument/2006/relationships/image" Target="../media/image202.png"/><Relationship Id="rId4" Type="http://schemas.openxmlformats.org/officeDocument/2006/relationships/image" Target="../media/image159.jpeg"/><Relationship Id="rId9" Type="http://schemas.openxmlformats.org/officeDocument/2006/relationships/image" Target="../media/image2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159.jpeg"/><Relationship Id="rId7" Type="http://schemas.openxmlformats.org/officeDocument/2006/relationships/image" Target="../media/image20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Relationship Id="rId9" Type="http://schemas.microsoft.com/office/2007/relationships/hdphoto" Target="../media/hdphoto5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09.jpeg"/><Relationship Id="rId7" Type="http://schemas.openxmlformats.org/officeDocument/2006/relationships/image" Target="../media/image2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10" Type="http://schemas.openxmlformats.org/officeDocument/2006/relationships/image" Target="../media/image220.jpeg"/><Relationship Id="rId4" Type="http://schemas.openxmlformats.org/officeDocument/2006/relationships/image" Target="../media/image210.jpeg"/><Relationship Id="rId9" Type="http://schemas.openxmlformats.org/officeDocument/2006/relationships/image" Target="../media/image2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215.jpeg"/><Relationship Id="rId7" Type="http://schemas.openxmlformats.org/officeDocument/2006/relationships/image" Target="../media/image223.jpeg"/><Relationship Id="rId12" Type="http://schemas.openxmlformats.org/officeDocument/2006/relationships/image" Target="../media/image2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jpeg"/><Relationship Id="rId11" Type="http://schemas.microsoft.com/office/2007/relationships/hdphoto" Target="../media/hdphoto56.wdp"/><Relationship Id="rId5" Type="http://schemas.openxmlformats.org/officeDocument/2006/relationships/image" Target="../media/image221.jpeg"/><Relationship Id="rId10" Type="http://schemas.openxmlformats.org/officeDocument/2006/relationships/image" Target="../media/image225.jpeg"/><Relationship Id="rId4" Type="http://schemas.openxmlformats.org/officeDocument/2006/relationships/image" Target="../media/image216.jpeg"/><Relationship Id="rId9" Type="http://schemas.microsoft.com/office/2007/relationships/hdphoto" Target="../media/hdphoto5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16.jpeg"/><Relationship Id="rId7" Type="http://schemas.openxmlformats.org/officeDocument/2006/relationships/image" Target="../media/image2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Relationship Id="rId9" Type="http://schemas.microsoft.com/office/2007/relationships/hdphoto" Target="../media/hdphoto57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13" Type="http://schemas.openxmlformats.org/officeDocument/2006/relationships/image" Target="../media/image237.jpeg"/><Relationship Id="rId3" Type="http://schemas.openxmlformats.org/officeDocument/2006/relationships/image" Target="../media/image136.png"/><Relationship Id="rId7" Type="http://schemas.openxmlformats.org/officeDocument/2006/relationships/image" Target="../media/image233.jpeg"/><Relationship Id="rId12" Type="http://schemas.openxmlformats.org/officeDocument/2006/relationships/image" Target="../media/image236.jpeg"/><Relationship Id="rId2" Type="http://schemas.openxmlformats.org/officeDocument/2006/relationships/image" Target="../media/image14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11" Type="http://schemas.openxmlformats.org/officeDocument/2006/relationships/image" Target="../media/image235.jpeg"/><Relationship Id="rId5" Type="http://schemas.microsoft.com/office/2007/relationships/hdphoto" Target="../media/hdphoto3.wdp"/><Relationship Id="rId15" Type="http://schemas.openxmlformats.org/officeDocument/2006/relationships/hyperlink" Target="https://sites.google.com/d/163k04kRV6LAb0AZ2KlrV-Sp4Tv0QZZz1/p/1N2dGXzvMFB4Ikh66JQCzoXPtFt_9FzHW/edit?pli=1" TargetMode="External"/><Relationship Id="rId10" Type="http://schemas.microsoft.com/office/2007/relationships/hdphoto" Target="../media/hdphoto59.wdp"/><Relationship Id="rId4" Type="http://schemas.openxmlformats.org/officeDocument/2006/relationships/image" Target="../media/image4.png"/><Relationship Id="rId9" Type="http://schemas.openxmlformats.org/officeDocument/2006/relationships/image" Target="../media/image234.jpeg"/><Relationship Id="rId14" Type="http://schemas.openxmlformats.org/officeDocument/2006/relationships/image" Target="../media/image23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12" Type="http://schemas.openxmlformats.org/officeDocument/2006/relationships/image" Target="../media/image2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11" Type="http://schemas.openxmlformats.org/officeDocument/2006/relationships/image" Target="../media/image247.jpeg"/><Relationship Id="rId5" Type="http://schemas.openxmlformats.org/officeDocument/2006/relationships/image" Target="../media/image241.jpeg"/><Relationship Id="rId10" Type="http://schemas.openxmlformats.org/officeDocument/2006/relationships/image" Target="../media/image246.jpeg"/><Relationship Id="rId4" Type="http://schemas.openxmlformats.org/officeDocument/2006/relationships/image" Target="../media/image240.jpeg"/><Relationship Id="rId9" Type="http://schemas.openxmlformats.org/officeDocument/2006/relationships/image" Target="../media/image24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1.jpeg"/><Relationship Id="rId7" Type="http://schemas.openxmlformats.org/officeDocument/2006/relationships/image" Target="../media/image251.jpeg"/><Relationship Id="rId12" Type="http://schemas.openxmlformats.org/officeDocument/2006/relationships/image" Target="../media/image25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jpeg"/><Relationship Id="rId11" Type="http://schemas.openxmlformats.org/officeDocument/2006/relationships/image" Target="../media/image255.jpeg"/><Relationship Id="rId5" Type="http://schemas.openxmlformats.org/officeDocument/2006/relationships/image" Target="../media/image249.jpeg"/><Relationship Id="rId10" Type="http://schemas.openxmlformats.org/officeDocument/2006/relationships/image" Target="../media/image254.jpeg"/><Relationship Id="rId4" Type="http://schemas.openxmlformats.org/officeDocument/2006/relationships/image" Target="../media/image242.jpeg"/><Relationship Id="rId9" Type="http://schemas.openxmlformats.org/officeDocument/2006/relationships/image" Target="../media/image253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249.jpeg"/><Relationship Id="rId7" Type="http://schemas.openxmlformats.org/officeDocument/2006/relationships/image" Target="../media/image2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microsoft.com/office/2007/relationships/hdphoto" Target="../media/hdphoto13.wdp"/><Relationship Id="rId3" Type="http://schemas.openxmlformats.org/officeDocument/2006/relationships/image" Target="../media/image260.png"/><Relationship Id="rId7" Type="http://schemas.microsoft.com/office/2007/relationships/hdphoto" Target="../media/hdphoto62.wdp"/><Relationship Id="rId12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11" Type="http://schemas.microsoft.com/office/2007/relationships/hdphoto" Target="../media/hdphoto64.wdp"/><Relationship Id="rId5" Type="http://schemas.microsoft.com/office/2007/relationships/hdphoto" Target="../media/hdphoto61.wdp"/><Relationship Id="rId15" Type="http://schemas.openxmlformats.org/officeDocument/2006/relationships/image" Target="../media/image69.png"/><Relationship Id="rId10" Type="http://schemas.openxmlformats.org/officeDocument/2006/relationships/image" Target="../media/image264.png"/><Relationship Id="rId4" Type="http://schemas.openxmlformats.org/officeDocument/2006/relationships/image" Target="../media/image261.png"/><Relationship Id="rId9" Type="http://schemas.microsoft.com/office/2007/relationships/hdphoto" Target="../media/hdphoto63.wdp"/><Relationship Id="rId14" Type="http://schemas.openxmlformats.org/officeDocument/2006/relationships/hyperlink" Target="https://sites.google.com/d/163k04kRV6LAb0AZ2KlrV-Sp4Tv0QZZz1/p/1KxlQo0vAnEmtFCQtz59zHjWYXlxwDnkB/edit?pli=1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39.jpeg"/><Relationship Id="rId7" Type="http://schemas.openxmlformats.org/officeDocument/2006/relationships/image" Target="../media/image26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5" Type="http://schemas.openxmlformats.org/officeDocument/2006/relationships/image" Target="../media/image265.jpeg"/><Relationship Id="rId10" Type="http://schemas.openxmlformats.org/officeDocument/2006/relationships/image" Target="../media/image270.jpeg"/><Relationship Id="rId4" Type="http://schemas.openxmlformats.org/officeDocument/2006/relationships/image" Target="../media/image240.jpeg"/><Relationship Id="rId9" Type="http://schemas.openxmlformats.org/officeDocument/2006/relationships/image" Target="../media/image26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3" Type="http://schemas.openxmlformats.org/officeDocument/2006/relationships/image" Target="../media/image271.jpeg"/><Relationship Id="rId7" Type="http://schemas.openxmlformats.org/officeDocument/2006/relationships/image" Target="../media/image27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143.jpeg"/><Relationship Id="rId7" Type="http://schemas.openxmlformats.org/officeDocument/2006/relationships/image" Target="../media/image2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11" Type="http://schemas.microsoft.com/office/2007/relationships/hdphoto" Target="../media/hdphoto65.wdp"/><Relationship Id="rId5" Type="http://schemas.openxmlformats.org/officeDocument/2006/relationships/image" Target="../media/image277.jpeg"/><Relationship Id="rId10" Type="http://schemas.openxmlformats.org/officeDocument/2006/relationships/image" Target="../media/image282.png"/><Relationship Id="rId4" Type="http://schemas.openxmlformats.org/officeDocument/2006/relationships/image" Target="../media/image144.jpeg"/><Relationship Id="rId9" Type="http://schemas.openxmlformats.org/officeDocument/2006/relationships/image" Target="../media/image28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13" Type="http://schemas.microsoft.com/office/2007/relationships/hdphoto" Target="../media/hdphoto13.wdp"/><Relationship Id="rId3" Type="http://schemas.openxmlformats.org/officeDocument/2006/relationships/image" Target="../media/image283.png"/><Relationship Id="rId7" Type="http://schemas.openxmlformats.org/officeDocument/2006/relationships/image" Target="../media/image234.jpeg"/><Relationship Id="rId12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8.wdp"/><Relationship Id="rId11" Type="http://schemas.openxmlformats.org/officeDocument/2006/relationships/image" Target="../media/image285.jpeg"/><Relationship Id="rId5" Type="http://schemas.openxmlformats.org/officeDocument/2006/relationships/image" Target="../media/image233.jpeg"/><Relationship Id="rId15" Type="http://schemas.openxmlformats.org/officeDocument/2006/relationships/image" Target="../media/image69.png"/><Relationship Id="rId10" Type="http://schemas.microsoft.com/office/2007/relationships/hdphoto" Target="../media/hdphoto67.wdp"/><Relationship Id="rId4" Type="http://schemas.microsoft.com/office/2007/relationships/hdphoto" Target="../media/hdphoto66.wdp"/><Relationship Id="rId9" Type="http://schemas.openxmlformats.org/officeDocument/2006/relationships/image" Target="../media/image284.jpeg"/><Relationship Id="rId14" Type="http://schemas.openxmlformats.org/officeDocument/2006/relationships/hyperlink" Target="https://sites.google.com/d/163k04kRV6LAb0AZ2KlrV-Sp4Tv0QZZz1/p/1KxlQo0vAnEmtFCQtz59zHjWYXlxwDnkB/edit?pli=1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13" Type="http://schemas.microsoft.com/office/2007/relationships/hdphoto" Target="../media/hdphoto69.wdp"/><Relationship Id="rId3" Type="http://schemas.openxmlformats.org/officeDocument/2006/relationships/image" Target="../media/image143.jpeg"/><Relationship Id="rId7" Type="http://schemas.microsoft.com/office/2007/relationships/hdphoto" Target="../media/hdphoto68.wdp"/><Relationship Id="rId12" Type="http://schemas.openxmlformats.org/officeDocument/2006/relationships/image" Target="../media/image29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jpeg"/><Relationship Id="rId11" Type="http://schemas.openxmlformats.org/officeDocument/2006/relationships/image" Target="../media/image291.jpeg"/><Relationship Id="rId5" Type="http://schemas.openxmlformats.org/officeDocument/2006/relationships/image" Target="../media/image286.jpeg"/><Relationship Id="rId10" Type="http://schemas.openxmlformats.org/officeDocument/2006/relationships/image" Target="../media/image290.jpeg"/><Relationship Id="rId4" Type="http://schemas.openxmlformats.org/officeDocument/2006/relationships/image" Target="../media/image144.jpeg"/><Relationship Id="rId9" Type="http://schemas.openxmlformats.org/officeDocument/2006/relationships/image" Target="../media/image2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13" Type="http://schemas.openxmlformats.org/officeDocument/2006/relationships/image" Target="../media/image296.jpeg"/><Relationship Id="rId3" Type="http://schemas.openxmlformats.org/officeDocument/2006/relationships/image" Target="../media/image136.png"/><Relationship Id="rId7" Type="http://schemas.microsoft.com/office/2007/relationships/hdphoto" Target="../media/hdphoto58.wdp"/><Relationship Id="rId12" Type="http://schemas.openxmlformats.org/officeDocument/2006/relationships/image" Target="../media/image295.jpeg"/><Relationship Id="rId17" Type="http://schemas.openxmlformats.org/officeDocument/2006/relationships/image" Target="../media/image142.png"/><Relationship Id="rId2" Type="http://schemas.openxmlformats.org/officeDocument/2006/relationships/image" Target="../media/image14.png"/><Relationship Id="rId16" Type="http://schemas.openxmlformats.org/officeDocument/2006/relationships/hyperlink" Target="https://sites.google.com/d/163k04kRV6LAb0AZ2KlrV-Sp4Tv0QZZz1/p/1N2dGXzvMFB4Ikh66JQCzoXPtFt_9FzHW/edit?pli=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11" Type="http://schemas.openxmlformats.org/officeDocument/2006/relationships/image" Target="../media/image294.jpeg"/><Relationship Id="rId5" Type="http://schemas.microsoft.com/office/2007/relationships/hdphoto" Target="../media/hdphoto3.wdp"/><Relationship Id="rId15" Type="http://schemas.microsoft.com/office/2007/relationships/hdphoto" Target="../media/hdphoto70.wdp"/><Relationship Id="rId10" Type="http://schemas.openxmlformats.org/officeDocument/2006/relationships/image" Target="../media/image293.jpeg"/><Relationship Id="rId4" Type="http://schemas.openxmlformats.org/officeDocument/2006/relationships/image" Target="../media/image4.png"/><Relationship Id="rId9" Type="http://schemas.microsoft.com/office/2007/relationships/hdphoto" Target="../media/hdphoto59.wdp"/><Relationship Id="rId14" Type="http://schemas.openxmlformats.org/officeDocument/2006/relationships/image" Target="../media/image29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image" Target="../media/image143.jpeg"/><Relationship Id="rId7" Type="http://schemas.openxmlformats.org/officeDocument/2006/relationships/image" Target="../media/image300.jpeg"/><Relationship Id="rId12" Type="http://schemas.openxmlformats.org/officeDocument/2006/relationships/image" Target="../media/image30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jpeg"/><Relationship Id="rId11" Type="http://schemas.openxmlformats.org/officeDocument/2006/relationships/image" Target="../media/image304.jpeg"/><Relationship Id="rId5" Type="http://schemas.openxmlformats.org/officeDocument/2006/relationships/image" Target="../media/image298.jpeg"/><Relationship Id="rId10" Type="http://schemas.openxmlformats.org/officeDocument/2006/relationships/image" Target="../media/image303.jpeg"/><Relationship Id="rId4" Type="http://schemas.openxmlformats.org/officeDocument/2006/relationships/image" Target="../media/image144.jpeg"/><Relationship Id="rId9" Type="http://schemas.openxmlformats.org/officeDocument/2006/relationships/image" Target="../media/image30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eg"/><Relationship Id="rId13" Type="http://schemas.openxmlformats.org/officeDocument/2006/relationships/image" Target="../media/image314.png"/><Relationship Id="rId3" Type="http://schemas.openxmlformats.org/officeDocument/2006/relationships/image" Target="../media/image143.jpeg"/><Relationship Id="rId7" Type="http://schemas.openxmlformats.org/officeDocument/2006/relationships/image" Target="../media/image308.jpeg"/><Relationship Id="rId12" Type="http://schemas.openxmlformats.org/officeDocument/2006/relationships/image" Target="../media/image3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jpeg"/><Relationship Id="rId11" Type="http://schemas.openxmlformats.org/officeDocument/2006/relationships/image" Target="../media/image312.jpeg"/><Relationship Id="rId5" Type="http://schemas.openxmlformats.org/officeDocument/2006/relationships/image" Target="../media/image306.jpeg"/><Relationship Id="rId10" Type="http://schemas.openxmlformats.org/officeDocument/2006/relationships/image" Target="../media/image311.jpeg"/><Relationship Id="rId4" Type="http://schemas.openxmlformats.org/officeDocument/2006/relationships/image" Target="../media/image144.jpeg"/><Relationship Id="rId9" Type="http://schemas.openxmlformats.org/officeDocument/2006/relationships/image" Target="../media/image31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143.jpeg"/><Relationship Id="rId7" Type="http://schemas.openxmlformats.org/officeDocument/2006/relationships/image" Target="../media/image3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144.jpeg"/><Relationship Id="rId9" Type="http://schemas.microsoft.com/office/2007/relationships/hdphoto" Target="../media/hdphoto71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5.png"/><Relationship Id="rId11" Type="http://schemas.openxmlformats.org/officeDocument/2006/relationships/image" Target="../media/image330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G"/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5.jpeg"/><Relationship Id="rId7" Type="http://schemas.openxmlformats.org/officeDocument/2006/relationships/image" Target="../media/image4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7" r="5881"/>
          <a:stretch/>
        </p:blipFill>
        <p:spPr>
          <a:xfrm>
            <a:off x="-1" y="423489"/>
            <a:ext cx="6858001" cy="6537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024059"/>
            <a:ext cx="6858000" cy="126064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ОЧУМЕЛЫЕ РУЧКИ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271" y="8464796"/>
            <a:ext cx="6431459" cy="126064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СБОРНИК ДИДАКТИЧЕСКИХ И ИНТЕРАКТИВНЫХ МАТЕРИАЛОВ ПО ТЕХНОЛОГИИ РАБОТЫ С БУМАГОЙ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3124" y="4862954"/>
            <a:ext cx="2124901" cy="2241429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0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77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25" y="182488"/>
            <a:ext cx="6858000" cy="423362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Анна Гвоздкова, Алина Кочурова, Наталья Чухлова</a:t>
            </a:r>
          </a:p>
        </p:txBody>
      </p:sp>
    </p:spTree>
    <p:extLst>
      <p:ext uri="{BB962C8B-B14F-4D97-AF65-F5344CB8AC3E}">
        <p14:creationId xmlns:p14="http://schemas.microsoft.com/office/powerpoint/2010/main" val="34436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085" y="360649"/>
            <a:ext cx="6862170" cy="9553292"/>
            <a:chOff x="-2085" y="360649"/>
            <a:chExt cx="6862170" cy="95532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5" y="1177207"/>
              <a:ext cx="6862170" cy="8736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525171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3752" y="2111847"/>
            <a:ext cx="2826458" cy="127008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17. Когда краска просохла, чёрным карандашом добавляем детали. Рисуем глазки, клювик. На шее рисуем веточку с почками.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269" y="525170"/>
            <a:ext cx="1562338" cy="1641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20210" y="2126845"/>
            <a:ext cx="2826458" cy="173359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18.  На больших кругах на груди ставим черные точки. По внутренним краям красных колец рисуем точку-линию.  Между двумя зелёными точками – волнистая линия. По бокам две чёрные точки.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4050371"/>
            <a:ext cx="1562338" cy="1641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3751" y="5652045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19. Внутри дуги на задней части хвоста рисуем веточку.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0209" y="5652045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20. На бородке рисуем капельки.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269" y="4050371"/>
            <a:ext cx="1562338" cy="16410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5812" y="6151535"/>
            <a:ext cx="1562340" cy="16410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3749" y="7756027"/>
            <a:ext cx="2826458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21. На спине рядом  с желтым кольцом рисуем сетку, а внутри него – ставим точку. На крыльях между красной и синей дугой изобразим 5  веточек.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2269" y="6151534"/>
            <a:ext cx="1562338" cy="16410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20210" y="7753208"/>
            <a:ext cx="2826458" cy="127008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22. На хвосте у основания синей дуги и между зелёными линиями рисуем веточки. По краю хвоста у красных колец ставим по 4 точки.</a:t>
            </a:r>
          </a:p>
        </p:txBody>
      </p:sp>
    </p:spTree>
    <p:extLst>
      <p:ext uri="{BB962C8B-B14F-4D97-AF65-F5344CB8AC3E}">
        <p14:creationId xmlns:p14="http://schemas.microsoft.com/office/powerpoint/2010/main" val="25777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4" y="563898"/>
            <a:ext cx="1562338" cy="1641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0" y="603233"/>
            <a:ext cx="1643533" cy="1564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578" y="2165572"/>
            <a:ext cx="2826458" cy="173359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23. Туловище складываем пополам и склеиваем заднюю часть хвоста с выступом на противоположной части туловища. Вставляем в прорези на шее спинку, сгибаем крылья и поднимаем хвост.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5036" y="2165572"/>
            <a:ext cx="2814226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24. В прорези на клюве вставляем бородку.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4383" y1="64996" x2="74383" y2="64996"/>
                        <a14:foregroundMark x1="68656" y1="65871" x2="68656" y2="65871"/>
                        <a14:foregroundMark x1="78679" y1="39618" x2="78679" y2="39618"/>
                        <a14:backgroundMark x1="80827" y1="30788" x2="80827" y2="30788"/>
                        <a14:backgroundMark x1="75497" y1="25457" x2="75497" y2="25457"/>
                        <a14:backgroundMark x1="74463" y1="32936" x2="74463" y2="32936"/>
                        <a14:backgroundMark x1="70565" y1="32538" x2="70565" y2="32538"/>
                        <a14:backgroundMark x1="87589" y1="56325" x2="87589" y2="56325"/>
                        <a14:backgroundMark x1="80986" y1="63325" x2="80986" y2="63325"/>
                        <a14:backgroundMark x1="82259" y1="61814" x2="82259" y2="61814"/>
                        <a14:backgroundMark x1="79316" y1="64360" x2="79316" y2="64360"/>
                        <a14:backgroundMark x1="77327" y1="64837" x2="77327" y2="64837"/>
                        <a14:backgroundMark x1="78679" y1="64439" x2="78679" y2="64439"/>
                        <a14:backgroundMark x1="80111" y1="63962" x2="80111" y2="63962"/>
                        <a14:backgroundMark x1="80430" y1="63325" x2="80430" y2="63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9" y="3790193"/>
            <a:ext cx="6843502" cy="71881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42820" y="4340114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Вот такой индюшек у нас получился!</a:t>
            </a:r>
          </a:p>
        </p:txBody>
      </p:sp>
    </p:spTree>
    <p:extLst>
      <p:ext uri="{BB962C8B-B14F-4D97-AF65-F5344CB8AC3E}">
        <p14:creationId xmlns:p14="http://schemas.microsoft.com/office/powerpoint/2010/main" val="25211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21783"/>
            <a:ext cx="6862170" cy="9784217"/>
            <a:chOff x="-2085" y="129724"/>
            <a:chExt cx="6862170" cy="978421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5" y="1177207"/>
              <a:ext cx="6862170" cy="8736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0" y="129724"/>
              <a:ext cx="4074987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ОБЪЁМНАЯ АППЛИКАЦИЯ </a:t>
              </a:r>
            </a:p>
          </p:txBody>
        </p:sp>
        <p:cxnSp>
          <p:nvCxnSpPr>
            <p:cNvPr id="10" name="Прямая соединительная линия 9"/>
            <p:cNvCxnSpPr>
              <a:stCxn id="9" idx="3"/>
            </p:cNvCxnSpPr>
            <p:nvPr/>
          </p:nvCxnSpPr>
          <p:spPr>
            <a:xfrm flipV="1">
              <a:off x="4074987" y="360649"/>
              <a:ext cx="2475162" cy="493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379417"/>
            <a:ext cx="2623921" cy="26900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37712" y="3054304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-165295" y="8444104"/>
            <a:ext cx="7342294" cy="2844376"/>
            <a:chOff x="-165295" y="8444104"/>
            <a:chExt cx="7342294" cy="2844376"/>
          </a:xfrm>
        </p:grpSpPr>
        <p:sp>
          <p:nvSpPr>
            <p:cNvPr id="18" name="Прямоугольник 17"/>
            <p:cNvSpPr/>
            <p:nvPr/>
          </p:nvSpPr>
          <p:spPr>
            <a:xfrm rot="245739">
              <a:off x="-165295" y="8523521"/>
              <a:ext cx="7342294" cy="276495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16632" tIns="58316" rIns="116632" bIns="58316"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292" y="8444104"/>
              <a:ext cx="6620357" cy="2549206"/>
            </a:xfrm>
            <a:prstGeom prst="rect">
              <a:avLst/>
            </a:prstGeom>
            <a:noFill/>
          </p:spPr>
          <p:txBody>
            <a:bodyPr wrap="square" lIns="116632" tIns="58316" rIns="116632" bIns="58316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Цветной картон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Белый картон 2 листа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Объёмный двусторонний скотч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Карандаш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Линейка</a:t>
              </a:r>
            </a:p>
            <a:p>
              <a:endParaRPr lang="ru-RU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4130" y1="27892" x2="74130" y2="27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645" y="8931741"/>
              <a:ext cx="777201" cy="743963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623" y="3656856"/>
            <a:ext cx="1669177" cy="16691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9982" y="532603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2 листа белого картона складываем пополам по короткой стороне.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34" y="3656856"/>
            <a:ext cx="1668911" cy="16689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27941" y="5314164"/>
            <a:ext cx="2790764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Разрезаем листы по линии сгиба.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3" y="6136301"/>
            <a:ext cx="1669177" cy="16691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9982" y="7805478"/>
            <a:ext cx="2826458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Получилось 4 листочка.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33" y="6136301"/>
            <a:ext cx="1668911" cy="166891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18534" y="7805212"/>
            <a:ext cx="3609307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На листочек картона прикладываем и обводим трафарет самого большого яйца  на расстоянии 2 см от нижнего края 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87551" y="1159507"/>
            <a:ext cx="2466446" cy="1600884"/>
            <a:chOff x="667235" y="1369376"/>
            <a:chExt cx="2466446" cy="1600884"/>
          </a:xfrm>
        </p:grpSpPr>
        <p:pic>
          <p:nvPicPr>
            <p:cNvPr id="22" name="Picture 2" descr="https://sun9-69.userapi.com/impg/utB4dq56r-On3pv_3w84aukBW9GfKLuaUMnn8g/VgsSN16Xgwc.jpg?size=640x640&amp;quality=95&amp;sign=a372f3e0543af4fd0b06b8b5642a79fd&amp;type=albu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81" y1="47656" x2="40781" y2="47656"/>
                          <a14:foregroundMark x1="38125" y1="43438" x2="38125" y2="4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480" y="2072680"/>
              <a:ext cx="777201" cy="77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5" b="2205"/>
            <a:stretch/>
          </p:blipFill>
          <p:spPr bwMode="auto">
            <a:xfrm>
              <a:off x="667235" y="1369376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69611" y="582709"/>
            <a:ext cx="28736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Пасхальная открытка</a:t>
            </a:r>
          </a:p>
        </p:txBody>
      </p:sp>
      <p:pic>
        <p:nvPicPr>
          <p:cNvPr id="5" name="Рисунок 4">
            <a:hlinkClick r:id="rId16"/>
            <a:extLst>
              <a:ext uri="{FF2B5EF4-FFF2-40B4-BE49-F238E27FC236}">
                <a16:creationId xmlns:a16="http://schemas.microsoft.com/office/drawing/2014/main" id="{98E183B6-9279-5F08-3D28-328EDFAB50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54" y="1115501"/>
            <a:ext cx="1702986" cy="17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360649"/>
            <a:ext cx="6845864" cy="9545351"/>
            <a:chOff x="0" y="360649"/>
            <a:chExt cx="6845864" cy="954535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0" y="1169895"/>
              <a:ext cx="6845864" cy="8736105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578335" y="603232"/>
            <a:ext cx="2826458" cy="1910943"/>
            <a:chOff x="578335" y="603232"/>
            <a:chExt cx="2826458" cy="1910943"/>
          </a:xfrm>
        </p:grpSpPr>
        <p:sp>
          <p:nvSpPr>
            <p:cNvPr id="6" name="TextBox 5"/>
            <p:cNvSpPr txBox="1"/>
            <p:nvPr/>
          </p:nvSpPr>
          <p:spPr>
            <a:xfrm>
              <a:off x="578335" y="2165572"/>
              <a:ext cx="2826458" cy="348603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5. Врезаем яйцо изнутри.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059" y="603232"/>
              <a:ext cx="1562339" cy="1562339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3404793" y="603233"/>
            <a:ext cx="2826458" cy="2372607"/>
            <a:chOff x="3404793" y="603233"/>
            <a:chExt cx="2826458" cy="237260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517" y="603233"/>
              <a:ext cx="1562339" cy="15623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04793" y="2165572"/>
              <a:ext cx="2826458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6. Точно также вырезаем яйцо поменьше на следующем листе на высоте уже 3 см.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58" y="2514175"/>
            <a:ext cx="1562339" cy="15623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8997" y="4076514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Обводим и вырезаем самое маленькое яйцо на следующем листе на высоте 4 см.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4" y="7028557"/>
            <a:ext cx="1562339" cy="15623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45944" y="4548603"/>
            <a:ext cx="3144155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С помощью трафаретов на голубой бумаге вырезаем  3 облака.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2" y="2975840"/>
            <a:ext cx="1562339" cy="15623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56" y="4886782"/>
            <a:ext cx="1562339" cy="15623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8999" y="6449121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С помощью трафарета вырезаем 2 яйца разных цветов.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16" y="5128039"/>
            <a:ext cx="1562339" cy="15623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04793" y="6690378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Вырезаем кролика из картона любого цвета.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8999" y="8590896"/>
            <a:ext cx="2706945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Вырезаем траву и цветы. Берём лист картона с самым большим яйцом, кролика, траву, 2 облака и цветы.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2" y="7269814"/>
            <a:ext cx="1562338" cy="15623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87094" y="8818779"/>
            <a:ext cx="3461853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Наносим клей на лицевую сторону кролика, травы и облака. На остальные фигуры клеим объёмный скотч. Приклеиваем в указанном порядка.</a:t>
            </a:r>
          </a:p>
        </p:txBody>
      </p:sp>
    </p:spTree>
    <p:extLst>
      <p:ext uri="{BB962C8B-B14F-4D97-AF65-F5344CB8AC3E}">
        <p14:creationId xmlns:p14="http://schemas.microsoft.com/office/powerpoint/2010/main" val="29129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2085" y="360649"/>
            <a:ext cx="6862170" cy="9553292"/>
            <a:chOff x="-2085" y="360649"/>
            <a:chExt cx="6862170" cy="955329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5" y="1177207"/>
              <a:ext cx="6862170" cy="8736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/>
          <p:nvPr/>
        </p:nvGrpSpPr>
        <p:grpSpPr>
          <a:xfrm>
            <a:off x="578335" y="603232"/>
            <a:ext cx="2826458" cy="2372608"/>
            <a:chOff x="578335" y="603232"/>
            <a:chExt cx="2826458" cy="2372608"/>
          </a:xfrm>
        </p:grpSpPr>
        <p:sp>
          <p:nvSpPr>
            <p:cNvPr id="6" name="TextBox 5"/>
            <p:cNvSpPr txBox="1"/>
            <p:nvPr/>
          </p:nvSpPr>
          <p:spPr>
            <a:xfrm>
              <a:off x="578335" y="2165572"/>
              <a:ext cx="2826458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13. К картонке со средним яйцом приклеиваем с задней стороны 1 яйцо и 1 облако.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059" y="603232"/>
              <a:ext cx="1562339" cy="1562339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59" y="603232"/>
            <a:ext cx="1562339" cy="1562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13" y="603232"/>
            <a:ext cx="1562339" cy="15623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4793" y="2165572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К картонке с самый маленьким приклеиваем последнее яйцо.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59" y="2975840"/>
            <a:ext cx="1562339" cy="15623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335" y="4538179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На 4 целую картонку с 4 краёв приклеиваем объёмный скотч.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12" y="2981175"/>
            <a:ext cx="1562339" cy="15623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04793" y="4538179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К нему сверху прикладываем заготовку с самым маленьким яйцом так, чтобы края совпадали.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4" y="5579280"/>
            <a:ext cx="1562339" cy="15623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8334" y="7141619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17. Теперь с помощью того же скотча приклеиваем заготовку с яйцом побольше.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2" y="5580405"/>
            <a:ext cx="1562339" cy="15623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64752" y="7142744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18. Самым последним приклеиваем на скотч заготовку с самым большим яйцом.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56" b="99092" l="9867" r="89649">
                        <a14:foregroundMark x1="75061" y1="68039" x2="75061" y2="68039"/>
                        <a14:foregroundMark x1="75242" y1="61199" x2="75242" y2="61199"/>
                        <a14:foregroundMark x1="74672" y1="56285" x2="74672" y2="56285"/>
                        <a14:foregroundMark x1="81431" y1="44101" x2="81431" y2="44101"/>
                        <a14:backgroundMark x1="81238" y1="43133" x2="81238" y2="43133"/>
                        <a14:backgroundMark x1="80851" y1="46809" x2="80851" y2="46809"/>
                        <a14:backgroundMark x1="81818" y1="44101" x2="81818" y2="44101"/>
                        <a14:backgroundMark x1="82398" y1="43327" x2="82398" y2="43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00" y="7773295"/>
            <a:ext cx="2151000" cy="2151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49080" y="9489504"/>
            <a:ext cx="16151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Открытка готова!</a:t>
            </a:r>
          </a:p>
        </p:txBody>
      </p:sp>
    </p:spTree>
    <p:extLst>
      <p:ext uri="{BB962C8B-B14F-4D97-AF65-F5344CB8AC3E}">
        <p14:creationId xmlns:p14="http://schemas.microsoft.com/office/powerpoint/2010/main" val="36052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129724"/>
            <a:ext cx="6550149" cy="471714"/>
            <a:chOff x="0" y="129724"/>
            <a:chExt cx="6550149" cy="471714"/>
          </a:xfrm>
        </p:grpSpPr>
        <p:sp>
          <p:nvSpPr>
            <p:cNvPr id="2" name="TextBox 1"/>
            <p:cNvSpPr txBox="1"/>
            <p:nvPr/>
          </p:nvSpPr>
          <p:spPr>
            <a:xfrm>
              <a:off x="0" y="129724"/>
              <a:ext cx="3807321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ВЫРЕЗАНИЕ ОТКРЫТКИ</a:t>
              </a:r>
            </a:p>
          </p:txBody>
        </p:sp>
        <p:cxnSp>
          <p:nvCxnSpPr>
            <p:cNvPr id="3" name="Прямая соединительная линия 2"/>
            <p:cNvCxnSpPr>
              <a:stCxn id="2" idx="3"/>
            </p:cNvCxnSpPr>
            <p:nvPr/>
          </p:nvCxnSpPr>
          <p:spPr>
            <a:xfrm flipV="1">
              <a:off x="3807321" y="360649"/>
              <a:ext cx="2742828" cy="493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-24924" y="3183667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pic>
        <p:nvPicPr>
          <p:cNvPr id="2050" name="Picture 2" descr="https://media.1777.ru/images/images_processing/954/95470300959318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59" y="681620"/>
            <a:ext cx="3404890" cy="2161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784" y="544835"/>
            <a:ext cx="2683691" cy="254920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Открытка на 9 Мая</a:t>
            </a:r>
          </a:p>
          <a:p>
            <a:pPr algn="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Этот день победы </a:t>
            </a:r>
          </a:p>
          <a:p>
            <a:pPr algn="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Порохом пропах, </a:t>
            </a:r>
          </a:p>
          <a:p>
            <a:pPr algn="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Этот праздник</a:t>
            </a:r>
          </a:p>
          <a:p>
            <a:pPr algn="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 сединою на висках.</a:t>
            </a:r>
          </a:p>
          <a:p>
            <a:pPr algn="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Эта радость </a:t>
            </a:r>
          </a:p>
          <a:p>
            <a:pPr algn="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Со слезами на глазах.</a:t>
            </a:r>
          </a:p>
          <a:p>
            <a:pPr algn="r"/>
            <a:r>
              <a:rPr lang="ru-RU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победы!</a:t>
            </a:r>
          </a:p>
          <a:p>
            <a:pPr algn="r"/>
            <a:r>
              <a:rPr lang="ru-RU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победы!</a:t>
            </a:r>
          </a:p>
          <a:p>
            <a:pPr algn="r"/>
            <a:r>
              <a:rPr lang="ru-RU" sz="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победы!</a:t>
            </a:r>
          </a:p>
        </p:txBody>
      </p:sp>
      <p:sp>
        <p:nvSpPr>
          <p:cNvPr id="11" name="Прямоугольник 10"/>
          <p:cNvSpPr/>
          <p:nvPr/>
        </p:nvSpPr>
        <p:spPr>
          <a:xfrm rot="245739">
            <a:off x="-165295" y="8523521"/>
            <a:ext cx="7342294" cy="27649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6632" tIns="58316" rIns="116632" bIns="58316"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292" y="8444104"/>
            <a:ext cx="6620357" cy="1308574"/>
          </a:xfrm>
          <a:prstGeom prst="rect">
            <a:avLst/>
          </a:prstGeom>
          <a:noFill/>
        </p:spPr>
        <p:txBody>
          <a:bodyPr wrap="square" lIns="116632" tIns="58316" rIns="116632" bIns="58316" numCol="2" rtlCol="0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Необходимые материалы: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Клей ПВА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Кисточки для клея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Салфетка </a:t>
            </a: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Цветная и белая</a:t>
            </a:r>
          </a:p>
          <a:p>
            <a:pPr marL="222734" indent="123517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бумага А4</a:t>
            </a:r>
            <a:endParaRPr lang="ru-RU" dirty="0"/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Маникюрные ножницы</a:t>
            </a: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90432" y="3782400"/>
            <a:ext cx="2826458" cy="2166470"/>
            <a:chOff x="490432" y="3782400"/>
            <a:chExt cx="2826458" cy="216647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72" y="3782400"/>
              <a:ext cx="1669177" cy="15891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90432" y="5371557"/>
              <a:ext cx="2826458" cy="577313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1. Распечатаем трафарет на листе А4.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627941" y="3782400"/>
            <a:ext cx="2790764" cy="2861091"/>
            <a:chOff x="3627941" y="3782400"/>
            <a:chExt cx="2790764" cy="286109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734" y="3782400"/>
              <a:ext cx="1669177" cy="15891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627941" y="5371558"/>
              <a:ext cx="2790764" cy="1271933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2. Начинаем вырезать те детали, которые являются фоном. В центре этих деталей протыкаем бумагу ножницами и вырезаем по контуру.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4" y="6303690"/>
            <a:ext cx="1669177" cy="15891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43" y="6571511"/>
            <a:ext cx="1669177" cy="15891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28" y="6854947"/>
            <a:ext cx="1669177" cy="15891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4130" y1="27892" x2="74130" y2="27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5" y="8931741"/>
            <a:ext cx="777201" cy="7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Прямая соединительная линия 1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7" y="564506"/>
            <a:ext cx="1641009" cy="1562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52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Теперь вырезаем детали поменьше: складку на каске, звезду, каплю на свече и т.д.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564506"/>
            <a:ext cx="1641009" cy="1562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2805" y="21405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Вырезаем всю иллюстрацию, отделяем ее от листа.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2948810"/>
            <a:ext cx="1641009" cy="1562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92804" y="4511149"/>
            <a:ext cx="2826458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Выдавливаем немного клея ПВА на листок, собираем кисточкой и покрываем вырезанную деталь.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5813" y="2635973"/>
            <a:ext cx="1562338" cy="21880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752" y="4511149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Берём лист цветной бумаги и складываем пополам по короткому краю.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8" y="5550311"/>
            <a:ext cx="1641009" cy="15623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753" y="7112650"/>
            <a:ext cx="2826458" cy="1964430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Накладываем вырезанную деталь на сложенный лист бумаги. Листок должен лежать горизонтально. Салфеткой собираем излишки клея. Даём открытке просохнуть. Внутри открытки можно написать поздравление.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4863" y="5510976"/>
            <a:ext cx="1562338" cy="1641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2803" y="7118030"/>
            <a:ext cx="2826458" cy="17319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Из белой бумаги вырезаем прямоугольник размерами 12 на 18 см. Промазав края клеем, приклеиваем к открытке во внутренней её части. На ней вы можете записать свои поздравления.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21691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94829" l="9944" r="89976">
                        <a14:foregroundMark x1="53779" y1="42323" x2="53779" y2="42323"/>
                        <a14:foregroundMark x1="68178" y1="48369" x2="68178" y2="48369"/>
                        <a14:foregroundMark x1="64439" y1="38345" x2="64439" y2="37709"/>
                        <a14:foregroundMark x1="45903" y1="42084" x2="45903" y2="42084"/>
                        <a14:foregroundMark x1="48130" y1="51710" x2="48130" y2="51710"/>
                        <a14:foregroundMark x1="55449" y1="68178" x2="55449" y2="68178"/>
                        <a14:foregroundMark x1="72554" y1="60859" x2="72554" y2="60859"/>
                        <a14:foregroundMark x1="67542" y1="67542" x2="67542" y2="67542"/>
                        <a14:foregroundMark x1="68974" y1="57757" x2="68974" y2="57757"/>
                        <a14:foregroundMark x1="62768" y1="56325" x2="62132" y2="56325"/>
                        <a14:foregroundMark x1="55449" y1="57757" x2="55449" y2="57757"/>
                        <a14:foregroundMark x1="59189" y1="55688" x2="59189" y2="55688"/>
                        <a14:foregroundMark x1="57359" y1="48767" x2="57359" y2="48767"/>
                        <a14:foregroundMark x1="59666" y1="45426" x2="59666" y2="45426"/>
                        <a14:foregroundMark x1="70883" y1="36277" x2="70883" y2="36277"/>
                        <a14:foregroundMark x1="70883" y1="33333" x2="70883" y2="32697"/>
                        <a14:foregroundMark x1="69451" y1="27287" x2="69451" y2="27287"/>
                        <a14:foregroundMark x1="66746" y1="22912" x2="66746" y2="22912"/>
                        <a14:foregroundMark x1="70247" y1="24185" x2="70247" y2="24185"/>
                        <a14:foregroundMark x1="73986" y1="30628" x2="73986" y2="30628"/>
                        <a14:foregroundMark x1="63564" y1="28321" x2="63564" y2="28321"/>
                        <a14:foregroundMark x1="58791" y1="22116" x2="58791" y2="22116"/>
                        <a14:foregroundMark x1="54415" y1="25617" x2="53142" y2="26889"/>
                        <a14:foregroundMark x1="48369" y1="30231" x2="48369" y2="30231"/>
                        <a14:foregroundMark x1="41289" y1="29833" x2="41289" y2="29833"/>
                        <a14:foregroundMark x1="42959" y1="38584" x2="42959" y2="40652"/>
                        <a14:foregroundMark x1="40016" y1="46062" x2="39379" y2="47096"/>
                        <a14:foregroundMark x1="38982" y1="48608" x2="38982" y2="50438"/>
                        <a14:foregroundMark x1="40016" y1="54415" x2="41289" y2="56722"/>
                        <a14:foregroundMark x1="37947" y1="58791" x2="37947" y2="58791"/>
                        <a14:foregroundMark x1="42084" y1="67303" x2="42562" y2="67940"/>
                        <a14:foregroundMark x1="45664" y1="71519" x2="45664" y2="71519"/>
                        <a14:foregroundMark x1="48130" y1="72554" x2="48130" y2="72554"/>
                        <a14:foregroundMark x1="52745" y1="72156" x2="53779" y2="72156"/>
                        <a14:foregroundMark x1="59825" y1="71519" x2="59825" y2="71519"/>
                        <a14:foregroundMark x1="64439" y1="60223" x2="64439" y2="60223"/>
                        <a14:foregroundMark x1="64598" y1="58552" x2="65076" y2="57518"/>
                        <a14:foregroundMark x1="67940" y1="54654" x2="67940" y2="54654"/>
                        <a14:foregroundMark x1="73986" y1="47096" x2="73986" y2="47096"/>
                        <a14:foregroundMark x1="70644" y1="42323" x2="69212" y2="41289"/>
                        <a14:foregroundMark x1="67780" y1="40016" x2="66110" y2="39777"/>
                        <a14:foregroundMark x1="47574" y1="45823" x2="47574" y2="45823"/>
                        <a14:foregroundMark x1="51472" y1="41289" x2="51472" y2="41289"/>
                        <a14:foregroundMark x1="50040" y1="37311" x2="50040" y2="37311"/>
                        <a14:foregroundMark x1="42323" y1="30469" x2="42323" y2="30469"/>
                        <a14:foregroundMark x1="43119" y1="27526" x2="43119" y2="2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4" y="82998"/>
            <a:ext cx="6179126" cy="5882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857" y="5880328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Наша поздравительная открытка готова!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54"/>
          <a:stretch/>
        </p:blipFill>
        <p:spPr bwMode="auto">
          <a:xfrm>
            <a:off x="539490" y="6631880"/>
            <a:ext cx="5796833" cy="303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129724"/>
            <a:ext cx="6550149" cy="471714"/>
            <a:chOff x="0" y="129724"/>
            <a:chExt cx="6550149" cy="471714"/>
          </a:xfrm>
        </p:grpSpPr>
        <p:sp>
          <p:nvSpPr>
            <p:cNvPr id="2" name="TextBox 1"/>
            <p:cNvSpPr txBox="1"/>
            <p:nvPr/>
          </p:nvSpPr>
          <p:spPr>
            <a:xfrm>
              <a:off x="0" y="129724"/>
              <a:ext cx="3618161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ПЛЕТЕНИЕ ИЗ БУМАГИ</a:t>
              </a:r>
            </a:p>
          </p:txBody>
        </p:sp>
        <p:cxnSp>
          <p:nvCxnSpPr>
            <p:cNvPr id="3" name="Прямая соединительная линия 2"/>
            <p:cNvCxnSpPr>
              <a:stCxn id="2" idx="3"/>
            </p:cNvCxnSpPr>
            <p:nvPr/>
          </p:nvCxnSpPr>
          <p:spPr>
            <a:xfrm flipV="1">
              <a:off x="3618161" y="360649"/>
              <a:ext cx="2931988" cy="493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358796" y="1511740"/>
            <a:ext cx="3204917" cy="1856709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зоопарк 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Хочешь ты зверей знакомых?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 меня они все дома,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Зоопарк совсем другой,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Все зверюшки под рукой!</a:t>
            </a:r>
          </a:p>
          <a:p>
            <a:pPr algn="r"/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Елена Койда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b="12047"/>
          <a:stretch/>
        </p:blipFill>
        <p:spPr bwMode="auto">
          <a:xfrm>
            <a:off x="646107" y="900927"/>
            <a:ext cx="2325947" cy="3078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4463294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sp>
        <p:nvSpPr>
          <p:cNvPr id="9" name="Прямоугольник 8"/>
          <p:cNvSpPr/>
          <p:nvPr/>
        </p:nvSpPr>
        <p:spPr>
          <a:xfrm rot="245739">
            <a:off x="-165295" y="8523521"/>
            <a:ext cx="7342294" cy="27649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6632" tIns="58316" rIns="116632" bIns="58316"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292" y="8444104"/>
            <a:ext cx="6620357" cy="1616475"/>
          </a:xfrm>
          <a:prstGeom prst="rect">
            <a:avLst/>
          </a:prstGeom>
          <a:noFill/>
        </p:spPr>
        <p:txBody>
          <a:bodyPr wrap="square" lIns="116632" tIns="58316" rIns="116632" bIns="58316" numCol="2" rtlCol="0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Необходимые материалы: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Распечатанный трафарет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Цветная бумага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Ножницы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Маникюрные ножницы</a:t>
            </a: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Клей ПВА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Кисточки для клея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Салфетка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Чёрный фломастер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0937" y="5093081"/>
            <a:ext cx="1589157" cy="16691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287" y="6722249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Вырезаем трафарет животного.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8744" y="5093081"/>
            <a:ext cx="1589157" cy="16691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27941" y="6722249"/>
            <a:ext cx="2790764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Накладываем трафарет на бумагу подходящего цвета. Например, фигурке черепахи подходит зелёный цвет.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4130" y1="27892" x2="74130" y2="27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5" y="8931741"/>
            <a:ext cx="777201" cy="7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2" name="Прямая соединительная линия 1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525171"/>
            <a:ext cx="1562338" cy="164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52" y="2140573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Карандашом чертим на брюшке горизонтальные линии длиной 7 см на расстоянии друг от друга 1 см.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4" y="525171"/>
            <a:ext cx="1562338" cy="1641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2805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Маникюрными ножницами разрезаем бумагу по начерченным линиям.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3371325"/>
            <a:ext cx="1562338" cy="1641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51" y="4972999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Из бумаги другого цвета нарезаем 7 полосок длиной 10 см шириной 1 см.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4" y="3371325"/>
            <a:ext cx="1562338" cy="16410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2805" y="4972998"/>
            <a:ext cx="2826458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Берём одну полоску и пропускаем через полосы на брюшке животного. Первая полоса тёмного цвета будет лежать сверху, вторая – снизу. И так поочереди.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3" y="6434676"/>
            <a:ext cx="1562337" cy="16410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749" y="8036348"/>
            <a:ext cx="2826458" cy="127008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Следующую полоску пропускаем по такому же принципу, но первая полоса темного цвета уже будет лежать внизу, вторая – сверху.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4" y="6434673"/>
            <a:ext cx="1562338" cy="1641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2805" y="8036348"/>
            <a:ext cx="2826458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Вставляем все полоски, чередуя их расположение на полосках брюшка. На лицевой стороне в верхней части ровняем все полосы, оставляя сверху по 1 см.</a:t>
            </a:r>
          </a:p>
        </p:txBody>
      </p:sp>
    </p:spTree>
    <p:extLst>
      <p:ext uri="{BB962C8B-B14F-4D97-AF65-F5344CB8AC3E}">
        <p14:creationId xmlns:p14="http://schemas.microsoft.com/office/powerpoint/2010/main" val="23384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7" r="5881"/>
          <a:stretch/>
        </p:blipFill>
        <p:spPr>
          <a:xfrm>
            <a:off x="-3" y="1712640"/>
            <a:ext cx="6858001" cy="6537731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07848" y="632520"/>
            <a:ext cx="624229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Руководитель проекта – учитель начальных классов МБОУ «Гимназия № 46» города Кирова В. В. Цехместрук.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Авторы: А. М. Гвоздкова, А. А. Кочурова, Н. А. Чухлова.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«Очумелые ручки»: сборник дидактических материалов по технологии работы с бумагой для учащихся 3 классов.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Сборник включает в себя подробное описание мастер-классов по работе с бумагой на уроках технологии. В мастер-классах находятся фотографии каждого этапа изготовления того или иного изделия. В конце сборника расположены шаблоны. Представленные в сборнике поделки разделены на 3 блока: включающие в себя интерактив, видео-урок или поделку на свободную тему. С помощью интерактива дети могут сами определить тему занятия, связанную с государственными праздниками.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Работать с нашим сборникам вам помогут следующие знаки: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07847" y="5987832"/>
            <a:ext cx="6221147" cy="2418807"/>
            <a:chOff x="307847" y="6561137"/>
            <a:chExt cx="6221147" cy="241880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4130" y1="27892" x2="74130" y2="27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47" y="6561137"/>
              <a:ext cx="724336" cy="69335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12774" y="6707761"/>
              <a:ext cx="384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- для работы необходим трафарет</a:t>
              </a:r>
            </a:p>
          </p:txBody>
        </p:sp>
        <p:pic>
          <p:nvPicPr>
            <p:cNvPr id="7" name="Picture 2" descr="https://sun9-69.userapi.com/impg/utB4dq56r-On3pv_3w84aukBW9GfKLuaUMnn8g/VgsSN16Xgwc.jpg?size=640x640&amp;quality=95&amp;sign=a372f3e0543af4fd0b06b8b5642a79fd&amp;type=alb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40781" y1="47656" x2="40781" y2="47656"/>
                          <a14:foregroundMark x1="38125" y1="43438" x2="38125" y2="4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52" y="7410720"/>
              <a:ext cx="724332" cy="724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12776" y="7418943"/>
              <a:ext cx="51162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- мастер-класс включает в себя интерактивное упражнение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2108" y1="48130" x2="52108" y2="48130"/>
                          <a14:foregroundMark x1="68815" y1="42084" x2="68815" y2="42084"/>
                          <a14:foregroundMark x1="18775" y1="49403" x2="18775" y2="49403"/>
                          <a14:foregroundMark x1="71519" y1="66746" x2="71519" y2="66746"/>
                          <a14:foregroundMark x1="30628" y1="38584" x2="30628" y2="38584"/>
                          <a14:foregroundMark x1="31026" y1="60700" x2="31026" y2="60700"/>
                          <a14:foregroundMark x1="57995" y1="32697" x2="57995" y2="32697"/>
                          <a14:foregroundMark x1="61257" y1="63166" x2="61257" y2="63166"/>
                          <a14:foregroundMark x1="36516" y1="34368" x2="36516" y2="34368"/>
                          <a14:foregroundMark x1="33970" y1="45664" x2="33970" y2="45664"/>
                          <a14:foregroundMark x1="24185" y1="38982" x2="24185" y2="37947"/>
                          <a14:foregroundMark x1="25617" y1="32697" x2="25617" y2="32697"/>
                          <a14:foregroundMark x1="34845" y1="50278" x2="34845" y2="50278"/>
                          <a14:foregroundMark x1="25617" y1="57916" x2="25617" y2="58791"/>
                          <a14:foregroundMark x1="28799" y1="68178" x2="29435" y2="68178"/>
                          <a14:foregroundMark x1="48608" y1="66746" x2="48608" y2="66746"/>
                          <a14:foregroundMark x1="73588" y1="55688" x2="73588" y2="55688"/>
                          <a14:foregroundMark x1="74861" y1="45028" x2="74861" y2="43755"/>
                          <a14:foregroundMark x1="73986" y1="36913" x2="75020" y2="37072"/>
                          <a14:foregroundMark x1="79634" y1="36277" x2="79634" y2="36277"/>
                          <a14:foregroundMark x1="73588" y1="30867" x2="73588" y2="30867"/>
                          <a14:foregroundMark x1="84248" y1="37709" x2="85680" y2="39618"/>
                          <a14:foregroundMark x1="86317" y1="55211" x2="86317" y2="55211"/>
                          <a14:foregroundMark x1="82339" y1="60859" x2="82339" y2="60859"/>
                          <a14:foregroundMark x1="77327" y1="56325" x2="76293" y2="54813"/>
                          <a14:foregroundMark x1="57757" y1="39777" x2="56722" y2="38743"/>
                          <a14:foregroundMark x1="48608" y1="34208" x2="45267" y2="33970"/>
                          <a14:foregroundMark x1="41925" y1="35879" x2="40255" y2="38743"/>
                          <a14:foregroundMark x1="39379" y1="45823" x2="40255" y2="48767"/>
                          <a14:foregroundMark x1="42562" y1="53142" x2="42721" y2="54415"/>
                          <a14:foregroundMark x1="40016" y1="60223" x2="40016" y2="60223"/>
                          <a14:foregroundMark x1="36675" y1="54177" x2="35640" y2="53142"/>
                          <a14:foregroundMark x1="32538" y1="49006" x2="31265" y2="46301"/>
                          <a14:foregroundMark x1="28799" y1="41925" x2="25855" y2="42084"/>
                          <a14:foregroundMark x1="23946" y1="46460" x2="24423" y2="50676"/>
                          <a14:foregroundMark x1="28162" y1="57518" x2="28799" y2="59189"/>
                          <a14:foregroundMark x1="28799" y1="58791" x2="26889" y2="54177"/>
                          <a14:foregroundMark x1="25457" y1="45823" x2="24821" y2="43119"/>
                          <a14:foregroundMark x1="23150" y1="40414" x2="22514" y2="39777"/>
                          <a14:foregroundMark x1="22514" y1="39777" x2="21877" y2="40652"/>
                          <a14:foregroundMark x1="22275" y1="59029" x2="22275" y2="59029"/>
                          <a14:foregroundMark x1="23787" y1="50676" x2="23787" y2="50676"/>
                          <a14:foregroundMark x1="26889" y1="44232" x2="30867" y2="39618"/>
                          <a14:foregroundMark x1="33970" y1="36913" x2="36913" y2="34606"/>
                          <a14:foregroundMark x1="42562" y1="33970" x2="45426" y2="33731"/>
                          <a14:foregroundMark x1="50835" y1="33572" x2="54654" y2="34208"/>
                          <a14:foregroundMark x1="61257" y1="37709" x2="63564" y2="40255"/>
                          <a14:foregroundMark x1="70247" y1="46937" x2="70485" y2="47494"/>
                          <a14:foregroundMark x1="72156" y1="51870" x2="71917" y2="53540"/>
                          <a14:foregroundMark x1="67940" y1="59427" x2="67144" y2="59825"/>
                          <a14:foregroundMark x1="62928" y1="61893" x2="60859" y2="62132"/>
                          <a14:foregroundMark x1="52983" y1="62371" x2="46937" y2="62371"/>
                          <a14:foregroundMark x1="43119" y1="62132" x2="39220" y2="60700"/>
                          <a14:foregroundMark x1="33572" y1="56881" x2="29196" y2="53142"/>
                          <a14:foregroundMark x1="26651" y1="49006" x2="24423" y2="42959"/>
                          <a14:foregroundMark x1="24423" y1="39379" x2="24582" y2="34606"/>
                          <a14:foregroundMark x1="27287" y1="32936" x2="28958" y2="31901"/>
                          <a14:foregroundMark x1="31504" y1="31265" x2="33970" y2="30867"/>
                          <a14:foregroundMark x1="38982" y1="30231" x2="39618" y2="29992"/>
                          <a14:foregroundMark x1="43357" y1="29992" x2="45903" y2="29833"/>
                          <a14:foregroundMark x1="51472" y1="29833" x2="52745" y2="29833"/>
                          <a14:foregroundMark x1="56881" y1="29833" x2="57757" y2="29833"/>
                          <a14:foregroundMark x1="61257" y1="29833" x2="63166" y2="29833"/>
                          <a14:foregroundMark x1="68417" y1="30469" x2="70883" y2="32936"/>
                          <a14:foregroundMark x1="72554" y1="35402" x2="73190" y2="38186"/>
                          <a14:foregroundMark x1="75656" y1="44391" x2="75656" y2="46301"/>
                          <a14:foregroundMark x1="74463" y1="51313" x2="72792" y2="52983"/>
                          <a14:foregroundMark x1="69610" y1="55688" x2="69610" y2="55688"/>
                          <a14:foregroundMark x1="67303" y1="56722" x2="66269" y2="57757"/>
                          <a14:foregroundMark x1="66269" y1="59427" x2="68417" y2="61257"/>
                          <a14:foregroundMark x1="71281" y1="63166" x2="72792" y2="63405"/>
                          <a14:foregroundMark x1="77327" y1="63564" x2="77327" y2="63564"/>
                          <a14:foregroundMark x1="78600" y1="61893" x2="78600" y2="60223"/>
                          <a14:foregroundMark x1="76134" y1="52745" x2="75259" y2="49403"/>
                          <a14:foregroundMark x1="73588" y1="44391" x2="73190" y2="42323"/>
                          <a14:foregroundMark x1="73986" y1="39777" x2="74463" y2="38743"/>
                          <a14:foregroundMark x1="76134" y1="37709" x2="79236" y2="40414"/>
                          <a14:foregroundMark x1="82339" y1="47096" x2="83850" y2="49642"/>
                          <a14:foregroundMark x1="85442" y1="52506" x2="85442" y2="52506"/>
                          <a14:foregroundMark x1="82975" y1="48130" x2="81702" y2="45028"/>
                          <a14:foregroundMark x1="75656" y1="36913" x2="74622" y2="35243"/>
                          <a14:foregroundMark x1="72315" y1="32936" x2="72315" y2="32936"/>
                          <a14:foregroundMark x1="67940" y1="29833" x2="67940" y2="29833"/>
                          <a14:foregroundMark x1="65712" y1="29356" x2="63564" y2="29356"/>
                          <a14:foregroundMark x1="61257" y1="29833" x2="59029" y2="30469"/>
                          <a14:foregroundMark x1="54813" y1="31265" x2="52108" y2="31663"/>
                          <a14:foregroundMark x1="46698" y1="32140" x2="43994" y2="32140"/>
                          <a14:foregroundMark x1="39220" y1="32299" x2="38584" y2="32538"/>
                          <a14:foregroundMark x1="35640" y1="33333" x2="32299" y2="34368"/>
                          <a14:foregroundMark x1="28321" y1="33970" x2="26094" y2="33970"/>
                          <a14:foregroundMark x1="22275" y1="33333" x2="22275" y2="33333"/>
                          <a14:foregroundMark x1="20446" y1="31901" x2="20446" y2="31901"/>
                          <a14:foregroundMark x1="21718" y1="28958" x2="23787" y2="28799"/>
                          <a14:foregroundMark x1="28799" y1="27924" x2="31026" y2="27924"/>
                          <a14:foregroundMark x1="34606" y1="28321" x2="34606" y2="28321"/>
                          <a14:foregroundMark x1="43994" y1="28162" x2="44630" y2="28162"/>
                          <a14:foregroundMark x1="50438" y1="27924" x2="51074" y2="27685"/>
                          <a14:foregroundMark x1="53381" y1="27128" x2="54654" y2="26889"/>
                          <a14:foregroundMark x1="58552" y1="26651" x2="59189" y2="26651"/>
                          <a14:foregroundMark x1="65076" y1="26651" x2="65076" y2="26651"/>
                          <a14:foregroundMark x1="69451" y1="27526" x2="69451" y2="27526"/>
                          <a14:foregroundMark x1="74622" y1="27924" x2="74622" y2="27924"/>
                          <a14:foregroundMark x1="78998" y1="30231" x2="78998" y2="30231"/>
                          <a14:foregroundMark x1="82737" y1="33174" x2="82737" y2="33174"/>
                          <a14:foregroundMark x1="85680" y1="37550" x2="86555" y2="39220"/>
                          <a14:foregroundMark x1="86317" y1="41687" x2="86317" y2="41687"/>
                          <a14:foregroundMark x1="85442" y1="44789" x2="85442" y2="46698"/>
                          <a14:foregroundMark x1="85680" y1="47494" x2="85680" y2="49403"/>
                          <a14:foregroundMark x1="85044" y1="51472" x2="84646" y2="52983"/>
                          <a14:foregroundMark x1="84407" y1="53779" x2="84010" y2="55449"/>
                          <a14:foregroundMark x1="83373" y1="56881" x2="83373" y2="60223"/>
                          <a14:foregroundMark x1="83373" y1="60223" x2="83373" y2="60223"/>
                          <a14:foregroundMark x1="83373" y1="60859" x2="83214" y2="62530"/>
                          <a14:foregroundMark x1="82578" y1="63166" x2="82578" y2="63166"/>
                          <a14:foregroundMark x1="81543" y1="63962" x2="81305" y2="64598"/>
                          <a14:foregroundMark x1="81066" y1="65076" x2="81066" y2="65076"/>
                          <a14:foregroundMark x1="80032" y1="65632" x2="79395" y2="65871"/>
                          <a14:foregroundMark x1="78839" y1="66269" x2="77327" y2="67303"/>
                          <a14:foregroundMark x1="75895" y1="69451" x2="75895" y2="69451"/>
                          <a14:foregroundMark x1="75259" y1="69610" x2="72156" y2="70247"/>
                          <a14:foregroundMark x1="69610" y1="70485" x2="69610" y2="70485"/>
                          <a14:foregroundMark x1="65712" y1="70247" x2="64837" y2="70247"/>
                          <a14:foregroundMark x1="61734" y1="70485" x2="61734" y2="70485"/>
                          <a14:foregroundMark x1="61496" y1="70485" x2="61496" y2="70485"/>
                          <a14:foregroundMark x1="65712" y1="70644" x2="65712" y2="70644"/>
                          <a14:foregroundMark x1="71758" y1="70485" x2="71758" y2="70485"/>
                          <a14:foregroundMark x1="77804" y1="69849" x2="78600" y2="69610"/>
                          <a14:foregroundMark x1="82975" y1="65632" x2="82975" y2="65632"/>
                          <a14:foregroundMark x1="15434" y1="40891" x2="15434" y2="40891"/>
                          <a14:foregroundMark x1="17343" y1="35879" x2="17343" y2="35879"/>
                          <a14:foregroundMark x1="15831" y1="48608" x2="15831" y2="48608"/>
                          <a14:foregroundMark x1="16706" y1="59029" x2="16706" y2="59029"/>
                          <a14:foregroundMark x1="18377" y1="64598" x2="18377" y2="64598"/>
                          <a14:foregroundMark x1="20446" y1="68576" x2="20446" y2="68576"/>
                          <a14:foregroundMark x1="23946" y1="70008" x2="23946" y2="70008"/>
                          <a14:foregroundMark x1="28560" y1="71281" x2="28560" y2="71281"/>
                          <a14:foregroundMark x1="34368" y1="71679" x2="34368" y2="71679"/>
                          <a14:foregroundMark x1="39618" y1="72315" x2="39618" y2="72315"/>
                          <a14:foregroundMark x1="47096" y1="72315" x2="47096" y2="72315"/>
                          <a14:foregroundMark x1="52506" y1="72156" x2="52506" y2="72156"/>
                          <a14:foregroundMark x1="58552" y1="71519" x2="58552" y2="71519"/>
                          <a14:foregroundMark x1="63803" y1="72315" x2="63803" y2="72315"/>
                          <a14:foregroundMark x1="20605" y1="41925" x2="20605" y2="41925"/>
                          <a14:foregroundMark x1="20446" y1="36038" x2="20446" y2="36038"/>
                          <a14:foregroundMark x1="20048" y1="52745" x2="20048" y2="52745"/>
                          <a14:foregroundMark x1="16070" y1="55052" x2="16070" y2="55052"/>
                          <a14:foregroundMark x1="14399" y1="52745" x2="14797" y2="51472"/>
                          <a14:foregroundMark x1="14797" y1="43755" x2="14797" y2="43755"/>
                          <a14:foregroundMark x1="15831" y1="38743" x2="16070" y2="37947"/>
                          <a14:foregroundMark x1="17900" y1="34208" x2="17900" y2="34208"/>
                          <a14:foregroundMark x1="17502" y1="44391" x2="17502" y2="44391"/>
                          <a14:foregroundMark x1="20048" y1="58154" x2="20048" y2="59427"/>
                          <a14:foregroundMark x1="17502" y1="62928" x2="17502" y2="62928"/>
                          <a14:foregroundMark x1="21718" y1="66269" x2="23150" y2="66269"/>
                          <a14:foregroundMark x1="28958" y1="67303" x2="28958" y2="67303"/>
                          <a14:foregroundMark x1="32538" y1="67780" x2="32538" y2="67780"/>
                          <a14:foregroundMark x1="18775" y1="67542" x2="18775" y2="67542"/>
                          <a14:foregroundMark x1="16229" y1="62928" x2="16229" y2="62928"/>
                          <a14:foregroundMark x1="22912" y1="63405" x2="23548" y2="63564"/>
                          <a14:foregroundMark x1="27526" y1="63564" x2="28958" y2="63166"/>
                          <a14:foregroundMark x1="36038" y1="59029" x2="36038" y2="59029"/>
                          <a14:foregroundMark x1="37550" y1="66269" x2="39220" y2="66746"/>
                          <a14:foregroundMark x1="45903" y1="68178" x2="46698" y2="68178"/>
                          <a14:foregroundMark x1="52506" y1="67303" x2="52506" y2="67303"/>
                          <a14:foregroundMark x1="54654" y1="65632" x2="54654" y2="65632"/>
                          <a14:foregroundMark x1="26492" y1="48608" x2="26492" y2="48608"/>
                          <a14:foregroundMark x1="55449" y1="63962" x2="56484" y2="63803"/>
                          <a14:foregroundMark x1="59825" y1="60700" x2="59825" y2="6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48" y="8281197"/>
              <a:ext cx="724335" cy="68960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12776" y="8272058"/>
              <a:ext cx="51162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- мастер-класс включает в себя видео-урок с дополнительной информацией</a:t>
              </a: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139" r="3509" b="3855"/>
          <a:stretch/>
        </p:blipFill>
        <p:spPr bwMode="auto">
          <a:xfrm>
            <a:off x="5852405" y="9090052"/>
            <a:ext cx="713003" cy="68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7851" y="8450175"/>
            <a:ext cx="5901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того, чтобы познакомиться с нашим сайтом, посмотреть видео-уроки или выполнить интерактивные упражнения, отсканируйте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-код на телефоне или перейдите по гиперссылке, нажав на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-код на компьютере. </a:t>
            </a:r>
          </a:p>
        </p:txBody>
      </p:sp>
    </p:spTree>
    <p:extLst>
      <p:ext uri="{BB962C8B-B14F-4D97-AF65-F5344CB8AC3E}">
        <p14:creationId xmlns:p14="http://schemas.microsoft.com/office/powerpoint/2010/main" val="3421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Прямая соединительная линия 1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525171"/>
            <a:ext cx="1562338" cy="164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52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Под этими выступами наносим небольшую капельку клея.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817" y="538899"/>
            <a:ext cx="1562338" cy="1641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2805" y="2140573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Приклеиваем верхние концы полос на тело фигурки.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3313593"/>
            <a:ext cx="1562338" cy="1641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3752" y="4915267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Переворачиваем фигурку и обрезаем верхние концы полосок, оставляя по 1 см.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0" y="3313593"/>
            <a:ext cx="1562338" cy="1641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92801" y="492165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Таким же образом наносим капельку клея под выступ.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6043424"/>
            <a:ext cx="1562338" cy="1641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749" y="7670101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13. Приклеиваем верхние концы полос на заднюю сторону тела фигурки.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1" y="6068427"/>
            <a:ext cx="1562338" cy="1641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92803" y="7670101"/>
            <a:ext cx="2826458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Как на лицевой, так и на обратной стороне тела животного приклеиваем нижние концы полосок. Обрезаем их по контуру фигурки.</a:t>
            </a:r>
          </a:p>
        </p:txBody>
      </p:sp>
    </p:spTree>
    <p:extLst>
      <p:ext uri="{BB962C8B-B14F-4D97-AF65-F5344CB8AC3E}">
        <p14:creationId xmlns:p14="http://schemas.microsoft.com/office/powerpoint/2010/main" val="27370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812" y="538899"/>
            <a:ext cx="1562338" cy="1641009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817" y="538899"/>
            <a:ext cx="1562338" cy="164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752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На лицевой стороне фигурки на лице рисуем один глаз.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3757" y="2140572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По такой же схеме выполняем фигурки собаки, кота и зайца.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856" y="3242124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Теперь у каждого из вас есть свой домашний зоопарк!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" b="100000" l="0" r="100000">
                        <a14:foregroundMark x1="5569" y1="27605" x2="5569" y2="27605"/>
                        <a14:foregroundMark x1="6603" y1="70326" x2="6603" y2="70326"/>
                        <a14:foregroundMark x1="6046" y1="82021" x2="6046" y2="82021"/>
                        <a14:foregroundMark x1="10581" y1="88862" x2="10581" y2="88862"/>
                        <a14:foregroundMark x1="30788" y1="88862" x2="30788" y2="88862"/>
                        <a14:foregroundMark x1="28083" y1="84328" x2="28083" y2="84328"/>
                        <a14:foregroundMark x1="28321" y1="75577" x2="28321" y2="75577"/>
                        <a14:foregroundMark x1="26651" y1="71997" x2="26014" y2="71360"/>
                        <a14:foregroundMark x1="22037" y1="69292" x2="22037" y2="69292"/>
                        <a14:foregroundMark x1="17263" y1="67621" x2="17263" y2="67621"/>
                        <a14:foregroundMark x1="13922" y1="64678" x2="13922" y2="64678"/>
                        <a14:foregroundMark x1="15990" y1="61337" x2="15990" y2="61337"/>
                        <a14:foregroundMark x1="9547" y1="60939" x2="9547" y2="60939"/>
                        <a14:foregroundMark x1="9149" y1="69531" x2="9149" y2="69531"/>
                        <a14:foregroundMark x1="13763" y1="68496" x2="13763" y2="68496"/>
                        <a14:foregroundMark x1="14161" y1="72395" x2="14161" y2="72395"/>
                        <a14:foregroundMark x1="10979" y1="75099" x2="10979" y2="75099"/>
                        <a14:foregroundMark x1="17025" y1="75577" x2="17025" y2="75577"/>
                        <a14:foregroundMark x1="14956" y1="79952" x2="14956" y2="79952"/>
                        <a14:foregroundMark x1="19968" y1="77645" x2="19968" y2="77645"/>
                        <a14:foregroundMark x1="19570" y1="80986" x2="19570" y2="80986"/>
                        <a14:foregroundMark x1="14558" y1="84487" x2="14558" y2="84487"/>
                        <a14:foregroundMark x1="11854" y1="83055" x2="11854" y2="83055"/>
                        <a14:foregroundMark x1="23309" y1="85123" x2="23309" y2="85123"/>
                        <a14:foregroundMark x1="15990" y1="86396" x2="15990" y2="86396"/>
                        <a14:foregroundMark x1="27049" y1="81146" x2="27049" y2="81146"/>
                        <a14:foregroundMark x1="31265" y1="83691" x2="31265" y2="83691"/>
                        <a14:foregroundMark x1="30390" y1="77645" x2="30390" y2="77645"/>
                        <a14:foregroundMark x1="28083" y1="63644" x2="28083" y2="63644"/>
                        <a14:foregroundMark x1="24980" y1="59905" x2="24980" y2="59905"/>
                        <a14:foregroundMark x1="25855" y1="63882" x2="25855" y2="63882"/>
                        <a14:foregroundMark x1="28321" y1="60780" x2="28321" y2="60780"/>
                        <a14:foregroundMark x1="2864" y1="69053" x2="2864" y2="69053"/>
                        <a14:foregroundMark x1="5807" y1="87033" x2="5807" y2="87033"/>
                        <a14:foregroundMark x1="21877" y1="89897" x2="21877" y2="89897"/>
                        <a14:foregroundMark x1="27685" y1="89499" x2="27685" y2="89499"/>
                        <a14:foregroundMark x1="5807" y1="91806" x2="5807" y2="91806"/>
                        <a14:foregroundMark x1="5171" y1="77804" x2="5171" y2="77804"/>
                        <a14:foregroundMark x1="4375" y1="73031" x2="4375" y2="73031"/>
                        <a14:foregroundMark x1="9547" y1="73031" x2="9547" y2="73031"/>
                        <a14:foregroundMark x1="22514" y1="82657" x2="22514" y2="82657"/>
                        <a14:foregroundMark x1="27049" y1="76770" x2="27049" y2="76770"/>
                        <a14:foregroundMark x1="21400" y1="66587" x2="21400" y2="66587"/>
                        <a14:foregroundMark x1="18536" y1="63484" x2="18536" y2="63484"/>
                        <a14:foregroundMark x1="17661" y1="71758" x2="17661" y2="71758"/>
                        <a14:foregroundMark x1="23707" y1="73667" x2="23707" y2="73667"/>
                        <a14:foregroundMark x1="13922" y1="74304" x2="13922" y2="74304"/>
                        <a14:foregroundMark x1="28719" y1="66826" x2="29356" y2="72633"/>
                        <a14:foregroundMark x1="8512" y1="27367" x2="8512" y2="27367"/>
                        <a14:foregroundMark x1="11615" y1="33254" x2="11615" y2="33254"/>
                        <a14:foregroundMark x1="6205" y1="23389" x2="6205" y2="23389"/>
                        <a14:foregroundMark x1="6046" y1="31981" x2="6046" y2="31981"/>
                        <a14:foregroundMark x1="14956" y1="89897" x2="14956" y2="89897"/>
                        <a14:foregroundMark x1="19332" y1="85760" x2="19332" y2="85760"/>
                        <a14:foregroundMark x1="23307" y1="77580" x2="23307" y2="77580"/>
                        <a14:foregroundMark x1="2997" y1="24306" x2="2997" y2="2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3" y="4052539"/>
            <a:ext cx="5107335" cy="486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3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129724"/>
            <a:ext cx="6550149" cy="461850"/>
            <a:chOff x="0" y="103738"/>
            <a:chExt cx="4986908" cy="369332"/>
          </a:xfrm>
        </p:grpSpPr>
        <p:sp>
          <p:nvSpPr>
            <p:cNvPr id="4" name="TextBox 3"/>
            <p:cNvSpPr txBox="1"/>
            <p:nvPr/>
          </p:nvSpPr>
          <p:spPr>
            <a:xfrm>
              <a:off x="0" y="103738"/>
              <a:ext cx="4626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ВЫКЛАДЫВАНИЕ ГАЗЕТНЫХ ТРУБОЧЕК</a:t>
              </a:r>
            </a:p>
          </p:txBody>
        </p:sp>
        <p:cxnSp>
          <p:nvCxnSpPr>
            <p:cNvPr id="5" name="Прямая соединительная линия 4"/>
            <p:cNvCxnSpPr>
              <a:stCxn id="4" idx="3"/>
            </p:cNvCxnSpPr>
            <p:nvPr/>
          </p:nvCxnSpPr>
          <p:spPr>
            <a:xfrm>
              <a:off x="4626868" y="288404"/>
              <a:ext cx="36004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AutoShape 2" descr="https://kartinkin.net/pics/uploads/posts/2022-09/1662509494_64-kartinkin-net-p-mama-i-malish-risunok-oboi-71.jpg"/>
          <p:cNvSpPr>
            <a:spLocks noChangeAspect="1" noChangeArrowheads="1"/>
          </p:cNvSpPr>
          <p:nvPr/>
        </p:nvSpPr>
        <p:spPr bwMode="auto">
          <a:xfrm>
            <a:off x="204343" y="-180651"/>
            <a:ext cx="400345" cy="3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6632" tIns="58316" rIns="116632" bIns="58316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-37935" y="3348193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" y="3995814"/>
            <a:ext cx="1684810" cy="15891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35" y="3995815"/>
            <a:ext cx="1669176" cy="158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0590" y="5584972"/>
            <a:ext cx="2826458" cy="2426095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Чертим и вырезаем основу рамы. Для классической фотографии 10*15 см вырезаем основу размерами 15*20 см. Для этого обводим фотографию на листе бумаги и, отступив от линий 2,5 см, проводим линии.</a:t>
            </a:r>
          </a:p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каждом углу фотографии делаем надрезы, которые будут ее держать.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7941" y="5584972"/>
            <a:ext cx="2790764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2. Кисточку кладем на край проходного листа газеты так, чтобы она была под небольшим углом.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45739">
            <a:off x="-165295" y="8523521"/>
            <a:ext cx="7342294" cy="27649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6632" tIns="58316" rIns="116632" bIns="58316"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3292" y="8444105"/>
            <a:ext cx="6620357" cy="2078324"/>
          </a:xfrm>
          <a:prstGeom prst="rect">
            <a:avLst/>
          </a:prstGeom>
          <a:noFill/>
        </p:spPr>
        <p:txBody>
          <a:bodyPr wrap="square" lIns="116632" tIns="58316" rIns="116632" bIns="58316" numCol="2" rtlCol="0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Необходимые материалы: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Распечатанный трафарет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Газеты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Картон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Ножницы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Карандаш</a:t>
            </a: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364474" indent="-364474">
              <a:buFont typeface="Wingdings" pitchFamily="2" charset="2"/>
              <a:buChar char="§"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Клей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Кисточка</a:t>
            </a:r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Акриловые краски </a:t>
            </a:r>
            <a:endParaRPr lang="ru-RU" dirty="0"/>
          </a:p>
          <a:p>
            <a:pPr marL="364474" indent="-364474">
              <a:buFont typeface="Wingdings" pitchFamily="2" charset="2"/>
              <a:buChar char="§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Ватные палочки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4130" y1="27892" x2="74130" y2="27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5" y="8931741"/>
            <a:ext cx="777201" cy="7439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34753" y="696418"/>
            <a:ext cx="2466446" cy="471714"/>
          </a:xfrm>
          <a:prstGeom prst="rect">
            <a:avLst/>
          </a:prstGeom>
        </p:spPr>
        <p:txBody>
          <a:bodyPr wrap="square" lIns="116632" tIns="58316" rIns="116632" bIns="58316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Матери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830602" y="1289698"/>
            <a:ext cx="2466446" cy="1600884"/>
            <a:chOff x="667235" y="1369376"/>
            <a:chExt cx="2466446" cy="1600884"/>
          </a:xfrm>
        </p:grpSpPr>
        <p:pic>
          <p:nvPicPr>
            <p:cNvPr id="25" name="Picture 2" descr="https://sun9-69.userapi.com/impg/utB4dq56r-On3pv_3w84aukBW9GfKLuaUMnn8g/VgsSN16Xgwc.jpg?size=640x640&amp;quality=95&amp;sign=a372f3e0543af4fd0b06b8b5642a79fd&amp;type=alb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0781" y1="47656" x2="40781" y2="47656"/>
                          <a14:foregroundMark x1="38125" y1="43438" x2="38125" y2="4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480" y="2072680"/>
              <a:ext cx="777201" cy="77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5" b="2205"/>
            <a:stretch/>
          </p:blipFill>
          <p:spPr bwMode="auto">
            <a:xfrm>
              <a:off x="667235" y="1369376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0" b="94667" l="5667" r="96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48" y="464403"/>
            <a:ext cx="3121149" cy="297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hlinkClick r:id="rId9"/>
            <a:extLst>
              <a:ext uri="{FF2B5EF4-FFF2-40B4-BE49-F238E27FC236}">
                <a16:creationId xmlns:a16="http://schemas.microsoft.com/office/drawing/2014/main" id="{7555F72C-59D2-A61E-33FA-6527DE4A14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213" y="1264857"/>
            <a:ext cx="1702986" cy="17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02" y="564506"/>
            <a:ext cx="1641009" cy="15623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30" y="564507"/>
            <a:ext cx="1641009" cy="156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752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3. Начинаем туго закручивать ее в газету, чтобы не получилась слишком толстой.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2805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500" dirty="0">
                <a:latin typeface="Times New Roman"/>
                <a:ea typeface="Calibri"/>
              </a:rPr>
              <a:t>Оставшийся кончик смазываем клеем и докручиваем.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1" y="3580862"/>
            <a:ext cx="1641009" cy="1562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3297" y="5143201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5. Получается тонкая газетная трубочка.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30" y="3580862"/>
            <a:ext cx="1641009" cy="1562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2804" y="5143201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6. Скручиваем еще 8 таких же трубочек.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2" y="6362183"/>
            <a:ext cx="1631462" cy="1562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176" y="7924520"/>
            <a:ext cx="2826458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7. Отмеряем на трубочке 20 см и обрезаем по краям. Распустившиеся кончики подклеиваем.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30" y="6362183"/>
            <a:ext cx="1641009" cy="1562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2805" y="7924520"/>
            <a:ext cx="2826458" cy="34638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8. Делаем 6 таких трубочек.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02" y="564506"/>
            <a:ext cx="1641009" cy="1562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93752" y="2140573"/>
            <a:ext cx="2826458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9. На оставшихся 3 длинных полосках также отмечаем 20 см, но добавляем черту посередине. Таким образом получаются две трубочки по 10 см.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30" y="564506"/>
            <a:ext cx="1641009" cy="15760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92805" y="2140573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1500" dirty="0">
                <a:latin typeface="Times New Roman"/>
                <a:ea typeface="Calibri"/>
              </a:rPr>
              <a:t> В итоге у нас 6 маленьких трубочек.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73" y="3641585"/>
            <a:ext cx="1635814" cy="1576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93752" y="5217652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11. Длинные трубочки приклеиваем сверху и снизу рамки.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25" y="3641585"/>
            <a:ext cx="1635814" cy="1576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5402" y="5217652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12. Маленькие трубочки приклеиваем по бокам рамки.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8" y="6603202"/>
            <a:ext cx="1633839" cy="1576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177" y="8179269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13. Вырезаем шаблон подставки фоторамки.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35" y="6603202"/>
            <a:ext cx="1631863" cy="15760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5736" y="8179269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14.  Наносим белую гуашь или акрил на рамку.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02" y="564506"/>
            <a:ext cx="1641009" cy="156233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30" y="564506"/>
            <a:ext cx="1641009" cy="1562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752" y="2140573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15. Смешиваем розовую с белой и начинаем формировать облака разной формы с помощью ватной палочки.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2805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ru-RU" sz="1500" dirty="0">
                <a:latin typeface="Times New Roman"/>
                <a:ea typeface="Calibri"/>
              </a:rPr>
              <a:t>Розовым цветом повторяем те же действия, только меньшим размером.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6" y="3181674"/>
            <a:ext cx="1641009" cy="1562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177" y="4744012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17. Добавляем белый цвет, тем самым придавая облаку объемную форму.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4" y="3181674"/>
            <a:ext cx="1636435" cy="15623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5092" y="474401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18. Приклеиваем подставку к рамке.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5450" y1="32794" x2="85450" y2="32794"/>
                        <a14:foregroundMark x1="86836" y1="27945" x2="86836" y2="27945"/>
                        <a14:foregroundMark x1="88915" y1="21478" x2="88915" y2="21478"/>
                        <a14:foregroundMark x1="84296" y1="21709" x2="84296" y2="21709"/>
                        <a14:foregroundMark x1="78984" y1="22402" x2="78984" y2="22402"/>
                        <a14:foregroundMark x1="75982" y1="21247" x2="75982" y2="21247"/>
                        <a14:foregroundMark x1="9700" y1="62125" x2="9700" y2="62125"/>
                        <a14:foregroundMark x1="12240" y1="46420" x2="12240" y2="46420"/>
                        <a14:foregroundMark x1="13164" y1="45266" x2="13164" y2="45266"/>
                        <a14:foregroundMark x1="12702" y1="43649" x2="12702" y2="43649"/>
                        <a14:backgroundMark x1="4850" y1="59122" x2="4850" y2="59122"/>
                        <a14:backgroundMark x1="45958" y1="16397" x2="45958" y2="16397"/>
                        <a14:backgroundMark x1="5774" y1="33487" x2="5774" y2="33487"/>
                        <a14:backgroundMark x1="2771" y1="50346" x2="2771" y2="50346"/>
                        <a14:backgroundMark x1="5774" y1="48037" x2="5774" y2="48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3" y="5763414"/>
            <a:ext cx="5040343" cy="46438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8857" y="6026973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Рамка в подарок любимой маме готова!</a:t>
            </a:r>
          </a:p>
        </p:txBody>
      </p:sp>
    </p:spTree>
    <p:extLst>
      <p:ext uri="{BB962C8B-B14F-4D97-AF65-F5344CB8AC3E}">
        <p14:creationId xmlns:p14="http://schemas.microsoft.com/office/powerpoint/2010/main" val="368747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" y="129724"/>
            <a:ext cx="6550148" cy="825657"/>
            <a:chOff x="1" y="129724"/>
            <a:chExt cx="6550148" cy="825657"/>
          </a:xfrm>
        </p:grpSpPr>
        <p:sp>
          <p:nvSpPr>
            <p:cNvPr id="5" name="TextBox 4"/>
            <p:cNvSpPr txBox="1"/>
            <p:nvPr/>
          </p:nvSpPr>
          <p:spPr>
            <a:xfrm>
              <a:off x="1" y="129724"/>
              <a:ext cx="3789039" cy="825657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ОБЪЁМНАЯ РАБОТА </a:t>
              </a:r>
            </a:p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ИЗ ГАЗЕТНЫХ ТРУБОЧЕК</a:t>
              </a:r>
            </a:p>
          </p:txBody>
        </p:sp>
        <p:cxnSp>
          <p:nvCxnSpPr>
            <p:cNvPr id="6" name="Прямая соединительная линия 5"/>
            <p:cNvCxnSpPr>
              <a:stCxn id="5" idx="3"/>
            </p:cNvCxnSpPr>
            <p:nvPr/>
          </p:nvCxnSpPr>
          <p:spPr>
            <a:xfrm>
              <a:off x="3789040" y="542553"/>
              <a:ext cx="2761109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3890947" y="1225414"/>
            <a:ext cx="2451950" cy="1600884"/>
            <a:chOff x="4182895" y="1441202"/>
            <a:chExt cx="2451950" cy="160088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8" t="3139" r="3509" b="3855"/>
            <a:stretch/>
          </p:blipFill>
          <p:spPr bwMode="auto">
            <a:xfrm>
              <a:off x="4960096" y="1441202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2108" y1="48130" x2="52108" y2="48130"/>
                          <a14:foregroundMark x1="68815" y1="42084" x2="68815" y2="42084"/>
                          <a14:foregroundMark x1="18775" y1="49403" x2="18775" y2="49403"/>
                          <a14:foregroundMark x1="71519" y1="66746" x2="71519" y2="66746"/>
                          <a14:foregroundMark x1="30628" y1="38584" x2="30628" y2="38584"/>
                          <a14:foregroundMark x1="31026" y1="60700" x2="31026" y2="60700"/>
                          <a14:foregroundMark x1="57995" y1="32697" x2="57995" y2="32697"/>
                          <a14:foregroundMark x1="61257" y1="63166" x2="61257" y2="63166"/>
                          <a14:foregroundMark x1="36516" y1="34368" x2="36516" y2="34368"/>
                          <a14:foregroundMark x1="33970" y1="45664" x2="33970" y2="45664"/>
                          <a14:foregroundMark x1="24185" y1="38982" x2="24185" y2="37947"/>
                          <a14:foregroundMark x1="25617" y1="32697" x2="25617" y2="32697"/>
                          <a14:foregroundMark x1="34845" y1="50278" x2="34845" y2="50278"/>
                          <a14:foregroundMark x1="25617" y1="57916" x2="25617" y2="58791"/>
                          <a14:foregroundMark x1="28799" y1="68178" x2="29435" y2="68178"/>
                          <a14:foregroundMark x1="48608" y1="66746" x2="48608" y2="66746"/>
                          <a14:foregroundMark x1="73588" y1="55688" x2="73588" y2="55688"/>
                          <a14:foregroundMark x1="74861" y1="45028" x2="74861" y2="43755"/>
                          <a14:foregroundMark x1="73986" y1="36913" x2="75020" y2="37072"/>
                          <a14:foregroundMark x1="79634" y1="36277" x2="79634" y2="36277"/>
                          <a14:foregroundMark x1="73588" y1="30867" x2="73588" y2="30867"/>
                          <a14:foregroundMark x1="84248" y1="37709" x2="85680" y2="39618"/>
                          <a14:foregroundMark x1="86317" y1="55211" x2="86317" y2="55211"/>
                          <a14:foregroundMark x1="82339" y1="60859" x2="82339" y2="60859"/>
                          <a14:foregroundMark x1="77327" y1="56325" x2="76293" y2="54813"/>
                          <a14:foregroundMark x1="57757" y1="39777" x2="56722" y2="38743"/>
                          <a14:foregroundMark x1="48608" y1="34208" x2="45267" y2="33970"/>
                          <a14:foregroundMark x1="41925" y1="35879" x2="40255" y2="38743"/>
                          <a14:foregroundMark x1="39379" y1="45823" x2="40255" y2="48767"/>
                          <a14:foregroundMark x1="42562" y1="53142" x2="42721" y2="54415"/>
                          <a14:foregroundMark x1="40016" y1="60223" x2="40016" y2="60223"/>
                          <a14:foregroundMark x1="36675" y1="54177" x2="35640" y2="53142"/>
                          <a14:foregroundMark x1="32538" y1="49006" x2="31265" y2="46301"/>
                          <a14:foregroundMark x1="28799" y1="41925" x2="25855" y2="42084"/>
                          <a14:foregroundMark x1="23946" y1="46460" x2="24423" y2="50676"/>
                          <a14:foregroundMark x1="28162" y1="57518" x2="28799" y2="59189"/>
                          <a14:foregroundMark x1="28799" y1="58791" x2="26889" y2="54177"/>
                          <a14:foregroundMark x1="25457" y1="45823" x2="24821" y2="43119"/>
                          <a14:foregroundMark x1="23150" y1="40414" x2="22514" y2="39777"/>
                          <a14:foregroundMark x1="22514" y1="39777" x2="21877" y2="40652"/>
                          <a14:foregroundMark x1="22275" y1="59029" x2="22275" y2="59029"/>
                          <a14:foregroundMark x1="23787" y1="50676" x2="23787" y2="50676"/>
                          <a14:foregroundMark x1="26889" y1="44232" x2="30867" y2="39618"/>
                          <a14:foregroundMark x1="33970" y1="36913" x2="36913" y2="34606"/>
                          <a14:foregroundMark x1="42562" y1="33970" x2="45426" y2="33731"/>
                          <a14:foregroundMark x1="50835" y1="33572" x2="54654" y2="34208"/>
                          <a14:foregroundMark x1="61257" y1="37709" x2="63564" y2="40255"/>
                          <a14:foregroundMark x1="70247" y1="46937" x2="70485" y2="47494"/>
                          <a14:foregroundMark x1="72156" y1="51870" x2="71917" y2="53540"/>
                          <a14:foregroundMark x1="67940" y1="59427" x2="67144" y2="59825"/>
                          <a14:foregroundMark x1="62928" y1="61893" x2="60859" y2="62132"/>
                          <a14:foregroundMark x1="52983" y1="62371" x2="46937" y2="62371"/>
                          <a14:foregroundMark x1="43119" y1="62132" x2="39220" y2="60700"/>
                          <a14:foregroundMark x1="33572" y1="56881" x2="29196" y2="53142"/>
                          <a14:foregroundMark x1="26651" y1="49006" x2="24423" y2="42959"/>
                          <a14:foregroundMark x1="24423" y1="39379" x2="24582" y2="34606"/>
                          <a14:foregroundMark x1="27287" y1="32936" x2="28958" y2="31901"/>
                          <a14:foregroundMark x1="31504" y1="31265" x2="33970" y2="30867"/>
                          <a14:foregroundMark x1="38982" y1="30231" x2="39618" y2="29992"/>
                          <a14:foregroundMark x1="43357" y1="29992" x2="45903" y2="29833"/>
                          <a14:foregroundMark x1="51472" y1="29833" x2="52745" y2="29833"/>
                          <a14:foregroundMark x1="56881" y1="29833" x2="57757" y2="29833"/>
                          <a14:foregroundMark x1="61257" y1="29833" x2="63166" y2="29833"/>
                          <a14:foregroundMark x1="68417" y1="30469" x2="70883" y2="32936"/>
                          <a14:foregroundMark x1="72554" y1="35402" x2="73190" y2="38186"/>
                          <a14:foregroundMark x1="75656" y1="44391" x2="75656" y2="46301"/>
                          <a14:foregroundMark x1="74463" y1="51313" x2="72792" y2="52983"/>
                          <a14:foregroundMark x1="69610" y1="55688" x2="69610" y2="55688"/>
                          <a14:foregroundMark x1="67303" y1="56722" x2="66269" y2="57757"/>
                          <a14:foregroundMark x1="66269" y1="59427" x2="68417" y2="61257"/>
                          <a14:foregroundMark x1="71281" y1="63166" x2="72792" y2="63405"/>
                          <a14:foregroundMark x1="77327" y1="63564" x2="77327" y2="63564"/>
                          <a14:foregroundMark x1="78600" y1="61893" x2="78600" y2="60223"/>
                          <a14:foregroundMark x1="76134" y1="52745" x2="75259" y2="49403"/>
                          <a14:foregroundMark x1="73588" y1="44391" x2="73190" y2="42323"/>
                          <a14:foregroundMark x1="73986" y1="39777" x2="74463" y2="38743"/>
                          <a14:foregroundMark x1="76134" y1="37709" x2="79236" y2="40414"/>
                          <a14:foregroundMark x1="82339" y1="47096" x2="83850" y2="49642"/>
                          <a14:foregroundMark x1="85442" y1="52506" x2="85442" y2="52506"/>
                          <a14:foregroundMark x1="82975" y1="48130" x2="81702" y2="45028"/>
                          <a14:foregroundMark x1="75656" y1="36913" x2="74622" y2="35243"/>
                          <a14:foregroundMark x1="72315" y1="32936" x2="72315" y2="32936"/>
                          <a14:foregroundMark x1="67940" y1="29833" x2="67940" y2="29833"/>
                          <a14:foregroundMark x1="65712" y1="29356" x2="63564" y2="29356"/>
                          <a14:foregroundMark x1="61257" y1="29833" x2="59029" y2="30469"/>
                          <a14:foregroundMark x1="54813" y1="31265" x2="52108" y2="31663"/>
                          <a14:foregroundMark x1="46698" y1="32140" x2="43994" y2="32140"/>
                          <a14:foregroundMark x1="39220" y1="32299" x2="38584" y2="32538"/>
                          <a14:foregroundMark x1="35640" y1="33333" x2="32299" y2="34368"/>
                          <a14:foregroundMark x1="28321" y1="33970" x2="26094" y2="33970"/>
                          <a14:foregroundMark x1="22275" y1="33333" x2="22275" y2="33333"/>
                          <a14:foregroundMark x1="20446" y1="31901" x2="20446" y2="31901"/>
                          <a14:foregroundMark x1="21718" y1="28958" x2="23787" y2="28799"/>
                          <a14:foregroundMark x1="28799" y1="27924" x2="31026" y2="27924"/>
                          <a14:foregroundMark x1="34606" y1="28321" x2="34606" y2="28321"/>
                          <a14:foregroundMark x1="43994" y1="28162" x2="44630" y2="28162"/>
                          <a14:foregroundMark x1="50438" y1="27924" x2="51074" y2="27685"/>
                          <a14:foregroundMark x1="53381" y1="27128" x2="54654" y2="26889"/>
                          <a14:foregroundMark x1="58552" y1="26651" x2="59189" y2="26651"/>
                          <a14:foregroundMark x1="65076" y1="26651" x2="65076" y2="26651"/>
                          <a14:foregroundMark x1="69451" y1="27526" x2="69451" y2="27526"/>
                          <a14:foregroundMark x1="74622" y1="27924" x2="74622" y2="27924"/>
                          <a14:foregroundMark x1="78998" y1="30231" x2="78998" y2="30231"/>
                          <a14:foregroundMark x1="82737" y1="33174" x2="82737" y2="33174"/>
                          <a14:foregroundMark x1="85680" y1="37550" x2="86555" y2="39220"/>
                          <a14:foregroundMark x1="86317" y1="41687" x2="86317" y2="41687"/>
                          <a14:foregroundMark x1="85442" y1="44789" x2="85442" y2="46698"/>
                          <a14:foregroundMark x1="85680" y1="47494" x2="85680" y2="49403"/>
                          <a14:foregroundMark x1="85044" y1="51472" x2="84646" y2="52983"/>
                          <a14:foregroundMark x1="84407" y1="53779" x2="84010" y2="55449"/>
                          <a14:foregroundMark x1="83373" y1="56881" x2="83373" y2="60223"/>
                          <a14:foregroundMark x1="83373" y1="60223" x2="83373" y2="60223"/>
                          <a14:foregroundMark x1="83373" y1="60859" x2="83214" y2="62530"/>
                          <a14:foregroundMark x1="82578" y1="63166" x2="82578" y2="63166"/>
                          <a14:foregroundMark x1="81543" y1="63962" x2="81305" y2="64598"/>
                          <a14:foregroundMark x1="81066" y1="65076" x2="81066" y2="65076"/>
                          <a14:foregroundMark x1="80032" y1="65632" x2="79395" y2="65871"/>
                          <a14:foregroundMark x1="78839" y1="66269" x2="77327" y2="67303"/>
                          <a14:foregroundMark x1="75895" y1="69451" x2="75895" y2="69451"/>
                          <a14:foregroundMark x1="75259" y1="69610" x2="72156" y2="70247"/>
                          <a14:foregroundMark x1="69610" y1="70485" x2="69610" y2="70485"/>
                          <a14:foregroundMark x1="65712" y1="70247" x2="64837" y2="70247"/>
                          <a14:foregroundMark x1="61734" y1="70485" x2="61734" y2="70485"/>
                          <a14:foregroundMark x1="61496" y1="70485" x2="61496" y2="70485"/>
                          <a14:foregroundMark x1="65712" y1="70644" x2="65712" y2="70644"/>
                          <a14:foregroundMark x1="71758" y1="70485" x2="71758" y2="70485"/>
                          <a14:foregroundMark x1="77804" y1="69849" x2="78600" y2="69610"/>
                          <a14:foregroundMark x1="82975" y1="65632" x2="82975" y2="65632"/>
                          <a14:foregroundMark x1="15434" y1="40891" x2="15434" y2="40891"/>
                          <a14:foregroundMark x1="17343" y1="35879" x2="17343" y2="35879"/>
                          <a14:foregroundMark x1="15831" y1="48608" x2="15831" y2="48608"/>
                          <a14:foregroundMark x1="16706" y1="59029" x2="16706" y2="59029"/>
                          <a14:foregroundMark x1="18377" y1="64598" x2="18377" y2="64598"/>
                          <a14:foregroundMark x1="20446" y1="68576" x2="20446" y2="68576"/>
                          <a14:foregroundMark x1="23946" y1="70008" x2="23946" y2="70008"/>
                          <a14:foregroundMark x1="28560" y1="71281" x2="28560" y2="71281"/>
                          <a14:foregroundMark x1="34368" y1="71679" x2="34368" y2="71679"/>
                          <a14:foregroundMark x1="39618" y1="72315" x2="39618" y2="72315"/>
                          <a14:foregroundMark x1="47096" y1="72315" x2="47096" y2="72315"/>
                          <a14:foregroundMark x1="52506" y1="72156" x2="52506" y2="72156"/>
                          <a14:foregroundMark x1="58552" y1="71519" x2="58552" y2="71519"/>
                          <a14:foregroundMark x1="63803" y1="72315" x2="63803" y2="72315"/>
                          <a14:foregroundMark x1="20605" y1="41925" x2="20605" y2="41925"/>
                          <a14:foregroundMark x1="20446" y1="36038" x2="20446" y2="36038"/>
                          <a14:foregroundMark x1="20048" y1="52745" x2="20048" y2="52745"/>
                          <a14:foregroundMark x1="16070" y1="55052" x2="16070" y2="55052"/>
                          <a14:foregroundMark x1="14399" y1="52745" x2="14797" y2="51472"/>
                          <a14:foregroundMark x1="14797" y1="43755" x2="14797" y2="43755"/>
                          <a14:foregroundMark x1="15831" y1="38743" x2="16070" y2="37947"/>
                          <a14:foregroundMark x1="17900" y1="34208" x2="17900" y2="34208"/>
                          <a14:foregroundMark x1="17502" y1="44391" x2="17502" y2="44391"/>
                          <a14:foregroundMark x1="20048" y1="58154" x2="20048" y2="59427"/>
                          <a14:foregroundMark x1="17502" y1="62928" x2="17502" y2="62928"/>
                          <a14:foregroundMark x1="21718" y1="66269" x2="23150" y2="66269"/>
                          <a14:foregroundMark x1="28958" y1="67303" x2="28958" y2="67303"/>
                          <a14:foregroundMark x1="32538" y1="67780" x2="32538" y2="67780"/>
                          <a14:foregroundMark x1="18775" y1="67542" x2="18775" y2="67542"/>
                          <a14:foregroundMark x1="16229" y1="62928" x2="16229" y2="62928"/>
                          <a14:foregroundMark x1="22912" y1="63405" x2="23548" y2="63564"/>
                          <a14:foregroundMark x1="27526" y1="63564" x2="28958" y2="63166"/>
                          <a14:foregroundMark x1="36038" y1="59029" x2="36038" y2="59029"/>
                          <a14:foregroundMark x1="37550" y1="66269" x2="39220" y2="66746"/>
                          <a14:foregroundMark x1="45903" y1="68178" x2="46698" y2="68178"/>
                          <a14:foregroundMark x1="52506" y1="67303" x2="52506" y2="67303"/>
                          <a14:foregroundMark x1="54654" y1="65632" x2="54654" y2="65632"/>
                          <a14:foregroundMark x1="26492" y1="48608" x2="26492" y2="48608"/>
                          <a14:foregroundMark x1="55449" y1="63962" x2="56484" y2="63803"/>
                          <a14:foregroundMark x1="59825" y1="60700" x2="59825" y2="6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95" y="2257542"/>
              <a:ext cx="777201" cy="739941"/>
            </a:xfrm>
            <a:prstGeom prst="rect">
              <a:avLst/>
            </a:prstGeom>
          </p:spPr>
        </p:pic>
      </p:grpSp>
      <p:pic>
        <p:nvPicPr>
          <p:cNvPr id="7170" name="Picture 2" descr="https://wp-s.ru/wallpapers/8/11/297576191238998/novogodnie-zvezdy-krasnogo-cve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971956"/>
            <a:ext cx="3161701" cy="21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17762" y="628306"/>
            <a:ext cx="24519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Ёлочная звезда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852" y="3136512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14" name="Прямоугольник 13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119" y="6752577"/>
              <a:ext cx="5005641" cy="103371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Газета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Деревянная шпажка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Красная гуашь 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Кисть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Стаканчик для воды</a:t>
              </a:r>
            </a:p>
            <a:p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90432" y="3782400"/>
            <a:ext cx="2826458" cy="1937760"/>
            <a:chOff x="490432" y="3782400"/>
            <a:chExt cx="2826458" cy="193776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072" y="3782400"/>
              <a:ext cx="1669177" cy="15891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90432" y="5371557"/>
              <a:ext cx="2826458" cy="348603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1. Берём лист газеты.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627941" y="3782400"/>
            <a:ext cx="2790764" cy="2399426"/>
            <a:chOff x="3627941" y="3782400"/>
            <a:chExt cx="2790764" cy="2399426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734" y="3782400"/>
              <a:ext cx="1669177" cy="158915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27941" y="5371558"/>
              <a:ext cx="2790764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2. Разрезаем её на полоски по 8 см вдоль короткого края. Ну угол кладём шпажку.</a:t>
              </a: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r="7350"/>
          <a:stretch/>
        </p:blipFill>
        <p:spPr>
          <a:xfrm>
            <a:off x="1069072" y="3782401"/>
            <a:ext cx="1669177" cy="15891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r="12868"/>
          <a:stretch/>
        </p:blipFill>
        <p:spPr>
          <a:xfrm>
            <a:off x="4188734" y="3782402"/>
            <a:ext cx="1669177" cy="15891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t="-492" r="12909" b="492"/>
          <a:stretch/>
        </p:blipFill>
        <p:spPr>
          <a:xfrm>
            <a:off x="1069072" y="6181826"/>
            <a:ext cx="1669178" cy="15891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0432" y="7770981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Начинаем закручивать шпажку в газетной полоске.. 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r="14059"/>
          <a:stretch/>
        </p:blipFill>
        <p:spPr>
          <a:xfrm>
            <a:off x="4188734" y="6181824"/>
            <a:ext cx="1669178" cy="15891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0094" y="7770981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Оставшийся краешек газеты приклеиваем к свёртку. Достаём шпажку.</a:t>
            </a:r>
          </a:p>
        </p:txBody>
      </p:sp>
      <p:pic>
        <p:nvPicPr>
          <p:cNvPr id="3" name="Рисунок 2">
            <a:hlinkClick r:id="rId15"/>
            <a:extLst>
              <a:ext uri="{FF2B5EF4-FFF2-40B4-BE49-F238E27FC236}">
                <a16:creationId xmlns:a16="http://schemas.microsoft.com/office/drawing/2014/main" id="{1A088429-FECA-C006-B24F-E184F9E58D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08" y="1196423"/>
            <a:ext cx="1665258" cy="16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93750" y="564506"/>
            <a:ext cx="2826458" cy="2141776"/>
            <a:chOff x="493750" y="564506"/>
            <a:chExt cx="2826458" cy="2141776"/>
          </a:xfrm>
        </p:grpSpPr>
        <p:pic>
          <p:nvPicPr>
            <p:cNvPr id="3" name="Рисунок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75" y="564506"/>
              <a:ext cx="1641009" cy="15623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3750" y="2126846"/>
              <a:ext cx="2826458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5. Всего нужно сделать 2 такие трубочки.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92804" y="564506"/>
            <a:ext cx="2826458" cy="2141776"/>
            <a:chOff x="3392804" y="564506"/>
            <a:chExt cx="2826458" cy="2141776"/>
          </a:xfrm>
        </p:grpSpPr>
        <p:pic>
          <p:nvPicPr>
            <p:cNvPr id="6" name="Рисунок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754" y="564506"/>
              <a:ext cx="1641009" cy="15623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92804" y="2126846"/>
              <a:ext cx="2826458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6. Сгибаем край трубочки  на 8 см.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r="15289"/>
          <a:stretch/>
        </p:blipFill>
        <p:spPr>
          <a:xfrm>
            <a:off x="1086475" y="564506"/>
            <a:ext cx="1641009" cy="1562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7"/>
          <a:stretch/>
        </p:blipFill>
        <p:spPr>
          <a:xfrm>
            <a:off x="3981754" y="567210"/>
            <a:ext cx="1641009" cy="1559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/>
          <a:stretch/>
        </p:blipFill>
        <p:spPr>
          <a:xfrm rot="10800000" flipH="1" flipV="1">
            <a:off x="1086474" y="2706282"/>
            <a:ext cx="1641009" cy="1562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49" y="426862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Сгибаем трубочку ещё на 8 см. Кладём края друг на друга.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 b="10287"/>
          <a:stretch/>
        </p:blipFill>
        <p:spPr>
          <a:xfrm>
            <a:off x="3985528" y="2706282"/>
            <a:ext cx="1641009" cy="15623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029" y="4268622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В один из краёв вкручиваем ещё одну трубочку, промазав её кончик клеем.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1086475" y="5078890"/>
            <a:ext cx="1641009" cy="15623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749" y="6641229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Сгибаем удлинённую трубочку ещё на 8 см, образуя форму звезды.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t="13417" r="411" b="13417"/>
          <a:stretch/>
        </p:blipFill>
        <p:spPr>
          <a:xfrm>
            <a:off x="3981753" y="5078890"/>
            <a:ext cx="1641010" cy="15623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9029" y="6641229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Оставшийся край трубочки сгибаем и прикладываем к её противоположному краю.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1086475" y="7451497"/>
            <a:ext cx="1641009" cy="15623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3749" y="9013835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Отрезаем лишнюю часть трубочки и склеиваем края между собой.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/>
          <a:stretch/>
        </p:blipFill>
        <p:spPr>
          <a:xfrm>
            <a:off x="3985529" y="7451497"/>
            <a:ext cx="1641008" cy="15623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92804" y="9013835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Покрываем звезду красной краской. Ёлочная игрушка Готова!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8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" y="1177207"/>
            <a:ext cx="6862170" cy="873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" y="129724"/>
            <a:ext cx="6550148" cy="471714"/>
            <a:chOff x="1" y="129724"/>
            <a:chExt cx="6550148" cy="471714"/>
          </a:xfrm>
        </p:grpSpPr>
        <p:sp>
          <p:nvSpPr>
            <p:cNvPr id="5" name="TextBox 4"/>
            <p:cNvSpPr txBox="1"/>
            <p:nvPr/>
          </p:nvSpPr>
          <p:spPr>
            <a:xfrm>
              <a:off x="1" y="129724"/>
              <a:ext cx="2276871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ПАПЬЕ-МАШЕ</a:t>
              </a:r>
            </a:p>
          </p:txBody>
        </p:sp>
        <p:cxnSp>
          <p:nvCxnSpPr>
            <p:cNvPr id="6" name="Прямая соединительная линия 5"/>
            <p:cNvCxnSpPr>
              <a:stCxn id="5" idx="3"/>
            </p:cNvCxnSpPr>
            <p:nvPr/>
          </p:nvCxnSpPr>
          <p:spPr>
            <a:xfrm>
              <a:off x="2276872" y="365581"/>
              <a:ext cx="4273277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404664" y="1159590"/>
            <a:ext cx="2466446" cy="1600884"/>
            <a:chOff x="667235" y="1369376"/>
            <a:chExt cx="2466446" cy="1600884"/>
          </a:xfrm>
        </p:grpSpPr>
        <p:pic>
          <p:nvPicPr>
            <p:cNvPr id="8" name="Picture 2" descr="https://sun9-69.userapi.com/impg/utB4dq56r-On3pv_3w84aukBW9GfKLuaUMnn8g/VgsSN16Xgwc.jpg?size=640x640&amp;quality=95&amp;sign=a372f3e0543af4fd0b06b8b5642a79fd&amp;type=alb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40781" y1="47656" x2="40781" y2="47656"/>
                          <a14:foregroundMark x1="38125" y1="43438" x2="38125" y2="4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480" y="2072680"/>
              <a:ext cx="777201" cy="77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5" b="2205"/>
            <a:stretch/>
          </p:blipFill>
          <p:spPr bwMode="auto">
            <a:xfrm>
              <a:off x="667235" y="1369376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85" y="662074"/>
            <a:ext cx="3485964" cy="232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6632" y="568966"/>
            <a:ext cx="24664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Ёлочная игрушка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160264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15" name="Прямоугольник 14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19" y="6752577"/>
              <a:ext cx="5005641" cy="1415772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Туалетная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 ПВА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Глубокая ёмкость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Стек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Воздушный шар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Акриловые краски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Кисти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Атласная лента</a:t>
              </a:r>
            </a:p>
            <a:p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70" y="3740065"/>
            <a:ext cx="1572431" cy="15724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3657" y="532922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Разрываем туалетную бумагу на отдельные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листочки.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5"/>
          <a:stretch/>
        </p:blipFill>
        <p:spPr>
          <a:xfrm>
            <a:off x="4187487" y="3740068"/>
            <a:ext cx="1664024" cy="15724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24117" y="5329223"/>
            <a:ext cx="2790764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2. Начинаем рвать </a:t>
            </a:r>
            <a:r>
              <a:rPr lang="ru-RU" sz="1500" dirty="0" smtClean="0">
                <a:latin typeface="Times New Roman"/>
                <a:ea typeface="Calibri"/>
              </a:rPr>
              <a:t>листочки </a:t>
            </a:r>
            <a:r>
              <a:rPr lang="ru-RU" sz="1500" dirty="0">
                <a:latin typeface="Times New Roman"/>
                <a:ea typeface="Calibri"/>
              </a:rPr>
              <a:t>бумаги на мелкие части.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9" y="5908659"/>
            <a:ext cx="1572431" cy="15724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06270" y="7617851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Кладём кусочки бумаги в глубокую ёмкость.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3657" y="7481090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Рвём на мелкие частички 10-12 листов туалетной бумаги.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03" y="6061059"/>
            <a:ext cx="1556792" cy="1556792"/>
          </a:xfrm>
          <a:prstGeom prst="rect">
            <a:avLst/>
          </a:prstGeom>
        </p:spPr>
      </p:pic>
      <p:pic>
        <p:nvPicPr>
          <p:cNvPr id="2" name="Рисунок 1">
            <a:hlinkClick r:id="rId5"/>
            <a:extLst>
              <a:ext uri="{FF2B5EF4-FFF2-40B4-BE49-F238E27FC236}">
                <a16:creationId xmlns:a16="http://schemas.microsoft.com/office/drawing/2014/main" id="{918F21F1-1DB4-0A59-17C6-8870D450E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808" y="1108539"/>
            <a:ext cx="1702986" cy="17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3752" y="2205516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Заливаем кусочки бумаги клеем.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14298"/>
          <a:stretch/>
        </p:blipFill>
        <p:spPr>
          <a:xfrm>
            <a:off x="1086475" y="564507"/>
            <a:ext cx="1641009" cy="1562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2805" y="2205516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С помощью стека размешиваем до однородной массы.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7"/>
          <a:stretch/>
        </p:blipFill>
        <p:spPr>
          <a:xfrm>
            <a:off x="3985528" y="564506"/>
            <a:ext cx="1641009" cy="156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7"/>
            <a:ext cx="1641009" cy="16410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8" y="564507"/>
            <a:ext cx="1641009" cy="16410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6" y="3015785"/>
            <a:ext cx="1641009" cy="1641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63064" y="6877239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Оставляем шарик сохнуть на 5 часов.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752" y="6877239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Равномерно распределяем массу по шарику, не оставляя пустот.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2803" y="465679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Стеком начинаем наносить клейкую массу на шарик.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752" y="465679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Надуваем воздушный шарик небольшого размера.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7" y="3015784"/>
            <a:ext cx="1641010" cy="16410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6" y="5236228"/>
            <a:ext cx="1641009" cy="16410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7" y="5236230"/>
            <a:ext cx="1641007" cy="16410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2" y="7687506"/>
            <a:ext cx="1641009" cy="16410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7687507"/>
            <a:ext cx="1641009" cy="16410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92805" y="9328515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Полностью покрываем шарик красной краской.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3747" y="9328515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Наносим красную акриловую краску.</a:t>
            </a:r>
          </a:p>
        </p:txBody>
      </p:sp>
    </p:spTree>
    <p:extLst>
      <p:ext uri="{BB962C8B-B14F-4D97-AF65-F5344CB8AC3E}">
        <p14:creationId xmlns:p14="http://schemas.microsoft.com/office/powerpoint/2010/main" val="5880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29724"/>
            <a:ext cx="6862935" cy="9831485"/>
            <a:chOff x="1" y="129724"/>
            <a:chExt cx="6862935" cy="98314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1" y="129724"/>
              <a:ext cx="6550148" cy="471714"/>
              <a:chOff x="1" y="129724"/>
              <a:chExt cx="6550148" cy="471714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" y="129724"/>
                <a:ext cx="1772815" cy="471714"/>
              </a:xfrm>
              <a:prstGeom prst="rect">
                <a:avLst/>
              </a:prstGeom>
              <a:noFill/>
            </p:spPr>
            <p:txBody>
              <a:bodyPr wrap="square" lIns="116632" tIns="58316" rIns="116632" bIns="58316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МАЗАИКА</a:t>
                </a:r>
              </a:p>
            </p:txBody>
          </p:sp>
          <p:cxnSp>
            <p:nvCxnSpPr>
              <p:cNvPr id="7" name="Прямая соединительная линия 6"/>
              <p:cNvCxnSpPr>
                <a:stCxn id="6" idx="3"/>
              </p:cNvCxnSpPr>
              <p:nvPr/>
            </p:nvCxnSpPr>
            <p:spPr>
              <a:xfrm flipV="1">
                <a:off x="1772816" y="360649"/>
                <a:ext cx="4777333" cy="4932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4"/>
          <a:stretch/>
        </p:blipFill>
        <p:spPr bwMode="auto">
          <a:xfrm>
            <a:off x="260647" y="682932"/>
            <a:ext cx="3696593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70178" y="665711"/>
            <a:ext cx="2403764" cy="241070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Черепашка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Я на солнышке лежу,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Я на солнышко гляжу...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Всё лежу и лежу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на солнышко гляжу.</a:t>
            </a:r>
          </a:p>
          <a:p>
            <a:pPr algn="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(Песенка Львёнка и Черепахи)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4924" y="3183667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-165295" y="8444104"/>
            <a:ext cx="7342294" cy="2844376"/>
            <a:chOff x="-165295" y="8444104"/>
            <a:chExt cx="7342294" cy="2844376"/>
          </a:xfrm>
        </p:grpSpPr>
        <p:sp>
          <p:nvSpPr>
            <p:cNvPr id="11" name="Прямоугольник 10"/>
            <p:cNvSpPr/>
            <p:nvPr/>
          </p:nvSpPr>
          <p:spPr>
            <a:xfrm rot="245739">
              <a:off x="-165295" y="8523521"/>
              <a:ext cx="7342294" cy="276495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16632" tIns="58316" rIns="116632" bIns="58316"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292" y="8444104"/>
              <a:ext cx="6620357" cy="1087267"/>
            </a:xfrm>
            <a:prstGeom prst="rect">
              <a:avLst/>
            </a:prstGeom>
            <a:noFill/>
          </p:spPr>
          <p:txBody>
            <a:bodyPr wrap="square" lIns="116632" tIns="58316" rIns="116632" bIns="58316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Распечатанный трафарет</a:t>
              </a:r>
              <a:endParaRPr lang="ru-RU" dirty="0"/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Цветная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Чёрный карандаш или фломастер 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 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Простой карандаш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4130" y1="27892" x2="74130" y2="27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645" y="8931741"/>
              <a:ext cx="777201" cy="743963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3" y="3782400"/>
            <a:ext cx="2118876" cy="15891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0432" y="5371557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На листе белой бумаги обводим  трафарет черепашки.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3627941" y="3782400"/>
            <a:ext cx="2790764" cy="2168594"/>
            <a:chOff x="3627941" y="3782400"/>
            <a:chExt cx="2790764" cy="216859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734" y="3782400"/>
              <a:ext cx="1669177" cy="158915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627941" y="5371558"/>
              <a:ext cx="2790764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2. Выбираем три листа разных оттенков голубого цвета.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8744" y="3569988"/>
            <a:ext cx="1589157" cy="20139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0" y="5950994"/>
            <a:ext cx="2298442" cy="15891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0432" y="7540151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Нарезаем эти листы на мелкие кусочки.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8744" y="5686135"/>
            <a:ext cx="1589157" cy="2118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10093" y="7540151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Наносим клей на кусочки  и выкладываем на фон, оставляя небольшие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растояния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7519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" y="1179124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752" y="2205516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13. В любом месте шарика ставим небольшую точку белой краской.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7"/>
            <a:ext cx="1641009" cy="1641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805" y="2205516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Вокруг точки рисуем 6 лепестков длиной примерно 1 см.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8" y="564507"/>
            <a:ext cx="1641009" cy="16410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4" y="564506"/>
            <a:ext cx="1641009" cy="16410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8" y="565424"/>
            <a:ext cx="1641009" cy="16410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6" y="3015784"/>
            <a:ext cx="1641010" cy="16410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2802" y="7108069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18. Над росписью приклеиваем ленточку, чтобы игрушку можно было повесить на ёлку. Игрушка готова!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3749" y="7108069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17. Над дугами рисуем маленькие крестики. Даём краске высохнуть.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2805" y="4656794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Между лепестками рисуем перевернутые треугольники с изогнутыми сторонами.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752" y="465679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Над лепестками рисуем дуги той же белой краской.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30" y="3015786"/>
            <a:ext cx="1641008" cy="16410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9" y="5467062"/>
            <a:ext cx="1641007" cy="16410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8" y="5467062"/>
            <a:ext cx="1641007" cy="164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6948" y="1228676"/>
            <a:ext cx="6845864" cy="873610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129724"/>
            <a:ext cx="6550149" cy="461850"/>
            <a:chOff x="0" y="103738"/>
            <a:chExt cx="4986908" cy="369332"/>
          </a:xfrm>
        </p:grpSpPr>
        <p:sp>
          <p:nvSpPr>
            <p:cNvPr id="2" name="TextBox 1"/>
            <p:cNvSpPr txBox="1"/>
            <p:nvPr/>
          </p:nvSpPr>
          <p:spPr>
            <a:xfrm>
              <a:off x="0" y="103738"/>
              <a:ext cx="1746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ТОРЦЕВАНИЕ</a:t>
              </a:r>
            </a:p>
          </p:txBody>
        </p:sp>
        <p:cxnSp>
          <p:nvCxnSpPr>
            <p:cNvPr id="3" name="Прямая соединительная линия 2"/>
            <p:cNvCxnSpPr>
              <a:stCxn id="2" idx="3"/>
            </p:cNvCxnSpPr>
            <p:nvPr/>
          </p:nvCxnSpPr>
          <p:spPr>
            <a:xfrm>
              <a:off x="1746548" y="288404"/>
              <a:ext cx="324036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122" name="Picture 2" descr="https://rus-gal.ru/wp-content/uploads/12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3" y="848543"/>
            <a:ext cx="3619743" cy="20677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3160264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7" name="Прямоугольник 6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19" y="6752577"/>
              <a:ext cx="5005641" cy="1415772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Цветная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Простой карандаш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Красная гофрированная </a:t>
              </a:r>
            </a:p>
            <a:p>
              <a:pPr indent="346251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бумага 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Шпажка</a:t>
              </a:r>
            </a:p>
            <a:p>
              <a:endParaRPr lang="ru-RU" dirty="0"/>
            </a:p>
          </p:txBody>
        </p:sp>
      </p:grpSp>
      <p:sp>
        <p:nvSpPr>
          <p:cNvPr id="4" name="AutoShape 2" descr="https://sun9-1.userapi.com/impg/W9xewXpdHyWFxhm90JG3FwJ9R4YSEKNd35u9mg/oF9WtWIR11k.jpg?size=638x636&amp;quality=96&amp;sign=68a28a28275637ea00eba275946d91ae&amp;type=album"/>
          <p:cNvSpPr>
            <a:spLocks noChangeAspect="1" noChangeArrowheads="1"/>
          </p:cNvSpPr>
          <p:nvPr/>
        </p:nvSpPr>
        <p:spPr bwMode="auto">
          <a:xfrm>
            <a:off x="204343" y="-180651"/>
            <a:ext cx="400345" cy="3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6632" tIns="58316" rIns="116632" bIns="58316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4021427" y="1306591"/>
            <a:ext cx="2451950" cy="1600884"/>
            <a:chOff x="4182895" y="1441202"/>
            <a:chExt cx="2451950" cy="160088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8" t="3139" r="3509" b="3855"/>
            <a:stretch/>
          </p:blipFill>
          <p:spPr bwMode="auto">
            <a:xfrm>
              <a:off x="4960096" y="1441202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2108" y1="48130" x2="52108" y2="48130"/>
                          <a14:foregroundMark x1="68815" y1="42084" x2="68815" y2="42084"/>
                          <a14:foregroundMark x1="18775" y1="49403" x2="18775" y2="49403"/>
                          <a14:foregroundMark x1="71519" y1="66746" x2="71519" y2="66746"/>
                          <a14:foregroundMark x1="30628" y1="38584" x2="30628" y2="38584"/>
                          <a14:foregroundMark x1="31026" y1="60700" x2="31026" y2="60700"/>
                          <a14:foregroundMark x1="57995" y1="32697" x2="57995" y2="32697"/>
                          <a14:foregroundMark x1="61257" y1="63166" x2="61257" y2="63166"/>
                          <a14:foregroundMark x1="36516" y1="34368" x2="36516" y2="34368"/>
                          <a14:foregroundMark x1="33970" y1="45664" x2="33970" y2="45664"/>
                          <a14:foregroundMark x1="24185" y1="38982" x2="24185" y2="37947"/>
                          <a14:foregroundMark x1="25617" y1="32697" x2="25617" y2="32697"/>
                          <a14:foregroundMark x1="34845" y1="50278" x2="34845" y2="50278"/>
                          <a14:foregroundMark x1="25617" y1="57916" x2="25617" y2="58791"/>
                          <a14:foregroundMark x1="28799" y1="68178" x2="29435" y2="68178"/>
                          <a14:foregroundMark x1="48608" y1="66746" x2="48608" y2="66746"/>
                          <a14:foregroundMark x1="73588" y1="55688" x2="73588" y2="55688"/>
                          <a14:foregroundMark x1="74861" y1="45028" x2="74861" y2="43755"/>
                          <a14:foregroundMark x1="73986" y1="36913" x2="75020" y2="37072"/>
                          <a14:foregroundMark x1="79634" y1="36277" x2="79634" y2="36277"/>
                          <a14:foregroundMark x1="73588" y1="30867" x2="73588" y2="30867"/>
                          <a14:foregroundMark x1="84248" y1="37709" x2="85680" y2="39618"/>
                          <a14:foregroundMark x1="86317" y1="55211" x2="86317" y2="55211"/>
                          <a14:foregroundMark x1="82339" y1="60859" x2="82339" y2="60859"/>
                          <a14:foregroundMark x1="77327" y1="56325" x2="76293" y2="54813"/>
                          <a14:foregroundMark x1="57757" y1="39777" x2="56722" y2="38743"/>
                          <a14:foregroundMark x1="48608" y1="34208" x2="45267" y2="33970"/>
                          <a14:foregroundMark x1="41925" y1="35879" x2="40255" y2="38743"/>
                          <a14:foregroundMark x1="39379" y1="45823" x2="40255" y2="48767"/>
                          <a14:foregroundMark x1="42562" y1="53142" x2="42721" y2="54415"/>
                          <a14:foregroundMark x1="40016" y1="60223" x2="40016" y2="60223"/>
                          <a14:foregroundMark x1="36675" y1="54177" x2="35640" y2="53142"/>
                          <a14:foregroundMark x1="32538" y1="49006" x2="31265" y2="46301"/>
                          <a14:foregroundMark x1="28799" y1="41925" x2="25855" y2="42084"/>
                          <a14:foregroundMark x1="23946" y1="46460" x2="24423" y2="50676"/>
                          <a14:foregroundMark x1="28162" y1="57518" x2="28799" y2="59189"/>
                          <a14:foregroundMark x1="28799" y1="58791" x2="26889" y2="54177"/>
                          <a14:foregroundMark x1="25457" y1="45823" x2="24821" y2="43119"/>
                          <a14:foregroundMark x1="23150" y1="40414" x2="22514" y2="39777"/>
                          <a14:foregroundMark x1="22514" y1="39777" x2="21877" y2="40652"/>
                          <a14:foregroundMark x1="22275" y1="59029" x2="22275" y2="59029"/>
                          <a14:foregroundMark x1="23787" y1="50676" x2="23787" y2="50676"/>
                          <a14:foregroundMark x1="26889" y1="44232" x2="30867" y2="39618"/>
                          <a14:foregroundMark x1="33970" y1="36913" x2="36913" y2="34606"/>
                          <a14:foregroundMark x1="42562" y1="33970" x2="45426" y2="33731"/>
                          <a14:foregroundMark x1="50835" y1="33572" x2="54654" y2="34208"/>
                          <a14:foregroundMark x1="61257" y1="37709" x2="63564" y2="40255"/>
                          <a14:foregroundMark x1="70247" y1="46937" x2="70485" y2="47494"/>
                          <a14:foregroundMark x1="72156" y1="51870" x2="71917" y2="53540"/>
                          <a14:foregroundMark x1="67940" y1="59427" x2="67144" y2="59825"/>
                          <a14:foregroundMark x1="62928" y1="61893" x2="60859" y2="62132"/>
                          <a14:foregroundMark x1="52983" y1="62371" x2="46937" y2="62371"/>
                          <a14:foregroundMark x1="43119" y1="62132" x2="39220" y2="60700"/>
                          <a14:foregroundMark x1="33572" y1="56881" x2="29196" y2="53142"/>
                          <a14:foregroundMark x1="26651" y1="49006" x2="24423" y2="42959"/>
                          <a14:foregroundMark x1="24423" y1="39379" x2="24582" y2="34606"/>
                          <a14:foregroundMark x1="27287" y1="32936" x2="28958" y2="31901"/>
                          <a14:foregroundMark x1="31504" y1="31265" x2="33970" y2="30867"/>
                          <a14:foregroundMark x1="38982" y1="30231" x2="39618" y2="29992"/>
                          <a14:foregroundMark x1="43357" y1="29992" x2="45903" y2="29833"/>
                          <a14:foregroundMark x1="51472" y1="29833" x2="52745" y2="29833"/>
                          <a14:foregroundMark x1="56881" y1="29833" x2="57757" y2="29833"/>
                          <a14:foregroundMark x1="61257" y1="29833" x2="63166" y2="29833"/>
                          <a14:foregroundMark x1="68417" y1="30469" x2="70883" y2="32936"/>
                          <a14:foregroundMark x1="72554" y1="35402" x2="73190" y2="38186"/>
                          <a14:foregroundMark x1="75656" y1="44391" x2="75656" y2="46301"/>
                          <a14:foregroundMark x1="74463" y1="51313" x2="72792" y2="52983"/>
                          <a14:foregroundMark x1="69610" y1="55688" x2="69610" y2="55688"/>
                          <a14:foregroundMark x1="67303" y1="56722" x2="66269" y2="57757"/>
                          <a14:foregroundMark x1="66269" y1="59427" x2="68417" y2="61257"/>
                          <a14:foregroundMark x1="71281" y1="63166" x2="72792" y2="63405"/>
                          <a14:foregroundMark x1="77327" y1="63564" x2="77327" y2="63564"/>
                          <a14:foregroundMark x1="78600" y1="61893" x2="78600" y2="60223"/>
                          <a14:foregroundMark x1="76134" y1="52745" x2="75259" y2="49403"/>
                          <a14:foregroundMark x1="73588" y1="44391" x2="73190" y2="42323"/>
                          <a14:foregroundMark x1="73986" y1="39777" x2="74463" y2="38743"/>
                          <a14:foregroundMark x1="76134" y1="37709" x2="79236" y2="40414"/>
                          <a14:foregroundMark x1="82339" y1="47096" x2="83850" y2="49642"/>
                          <a14:foregroundMark x1="85442" y1="52506" x2="85442" y2="52506"/>
                          <a14:foregroundMark x1="82975" y1="48130" x2="81702" y2="45028"/>
                          <a14:foregroundMark x1="75656" y1="36913" x2="74622" y2="35243"/>
                          <a14:foregroundMark x1="72315" y1="32936" x2="72315" y2="32936"/>
                          <a14:foregroundMark x1="67940" y1="29833" x2="67940" y2="29833"/>
                          <a14:foregroundMark x1="65712" y1="29356" x2="63564" y2="29356"/>
                          <a14:foregroundMark x1="61257" y1="29833" x2="59029" y2="30469"/>
                          <a14:foregroundMark x1="54813" y1="31265" x2="52108" y2="31663"/>
                          <a14:foregroundMark x1="46698" y1="32140" x2="43994" y2="32140"/>
                          <a14:foregroundMark x1="39220" y1="32299" x2="38584" y2="32538"/>
                          <a14:foregroundMark x1="35640" y1="33333" x2="32299" y2="34368"/>
                          <a14:foregroundMark x1="28321" y1="33970" x2="26094" y2="33970"/>
                          <a14:foregroundMark x1="22275" y1="33333" x2="22275" y2="33333"/>
                          <a14:foregroundMark x1="20446" y1="31901" x2="20446" y2="31901"/>
                          <a14:foregroundMark x1="21718" y1="28958" x2="23787" y2="28799"/>
                          <a14:foregroundMark x1="28799" y1="27924" x2="31026" y2="27924"/>
                          <a14:foregroundMark x1="34606" y1="28321" x2="34606" y2="28321"/>
                          <a14:foregroundMark x1="43994" y1="28162" x2="44630" y2="28162"/>
                          <a14:foregroundMark x1="50438" y1="27924" x2="51074" y2="27685"/>
                          <a14:foregroundMark x1="53381" y1="27128" x2="54654" y2="26889"/>
                          <a14:foregroundMark x1="58552" y1="26651" x2="59189" y2="26651"/>
                          <a14:foregroundMark x1="65076" y1="26651" x2="65076" y2="26651"/>
                          <a14:foregroundMark x1="69451" y1="27526" x2="69451" y2="27526"/>
                          <a14:foregroundMark x1="74622" y1="27924" x2="74622" y2="27924"/>
                          <a14:foregroundMark x1="78998" y1="30231" x2="78998" y2="30231"/>
                          <a14:foregroundMark x1="82737" y1="33174" x2="82737" y2="33174"/>
                          <a14:foregroundMark x1="85680" y1="37550" x2="86555" y2="39220"/>
                          <a14:foregroundMark x1="86317" y1="41687" x2="86317" y2="41687"/>
                          <a14:foregroundMark x1="85442" y1="44789" x2="85442" y2="46698"/>
                          <a14:foregroundMark x1="85680" y1="47494" x2="85680" y2="49403"/>
                          <a14:foregroundMark x1="85044" y1="51472" x2="84646" y2="52983"/>
                          <a14:foregroundMark x1="84407" y1="53779" x2="84010" y2="55449"/>
                          <a14:foregroundMark x1="83373" y1="56881" x2="83373" y2="60223"/>
                          <a14:foregroundMark x1="83373" y1="60223" x2="83373" y2="60223"/>
                          <a14:foregroundMark x1="83373" y1="60859" x2="83214" y2="62530"/>
                          <a14:foregroundMark x1="82578" y1="63166" x2="82578" y2="63166"/>
                          <a14:foregroundMark x1="81543" y1="63962" x2="81305" y2="64598"/>
                          <a14:foregroundMark x1="81066" y1="65076" x2="81066" y2="65076"/>
                          <a14:foregroundMark x1="80032" y1="65632" x2="79395" y2="65871"/>
                          <a14:foregroundMark x1="78839" y1="66269" x2="77327" y2="67303"/>
                          <a14:foregroundMark x1="75895" y1="69451" x2="75895" y2="69451"/>
                          <a14:foregroundMark x1="75259" y1="69610" x2="72156" y2="70247"/>
                          <a14:foregroundMark x1="69610" y1="70485" x2="69610" y2="70485"/>
                          <a14:foregroundMark x1="65712" y1="70247" x2="64837" y2="70247"/>
                          <a14:foregroundMark x1="61734" y1="70485" x2="61734" y2="70485"/>
                          <a14:foregroundMark x1="61496" y1="70485" x2="61496" y2="70485"/>
                          <a14:foregroundMark x1="65712" y1="70644" x2="65712" y2="70644"/>
                          <a14:foregroundMark x1="71758" y1="70485" x2="71758" y2="70485"/>
                          <a14:foregroundMark x1="77804" y1="69849" x2="78600" y2="69610"/>
                          <a14:foregroundMark x1="82975" y1="65632" x2="82975" y2="65632"/>
                          <a14:foregroundMark x1="15434" y1="40891" x2="15434" y2="40891"/>
                          <a14:foregroundMark x1="17343" y1="35879" x2="17343" y2="35879"/>
                          <a14:foregroundMark x1="15831" y1="48608" x2="15831" y2="48608"/>
                          <a14:foregroundMark x1="16706" y1="59029" x2="16706" y2="59029"/>
                          <a14:foregroundMark x1="18377" y1="64598" x2="18377" y2="64598"/>
                          <a14:foregroundMark x1="20446" y1="68576" x2="20446" y2="68576"/>
                          <a14:foregroundMark x1="23946" y1="70008" x2="23946" y2="70008"/>
                          <a14:foregroundMark x1="28560" y1="71281" x2="28560" y2="71281"/>
                          <a14:foregroundMark x1="34368" y1="71679" x2="34368" y2="71679"/>
                          <a14:foregroundMark x1="39618" y1="72315" x2="39618" y2="72315"/>
                          <a14:foregroundMark x1="47096" y1="72315" x2="47096" y2="72315"/>
                          <a14:foregroundMark x1="52506" y1="72156" x2="52506" y2="72156"/>
                          <a14:foregroundMark x1="58552" y1="71519" x2="58552" y2="71519"/>
                          <a14:foregroundMark x1="63803" y1="72315" x2="63803" y2="72315"/>
                          <a14:foregroundMark x1="20605" y1="41925" x2="20605" y2="41925"/>
                          <a14:foregroundMark x1="20446" y1="36038" x2="20446" y2="36038"/>
                          <a14:foregroundMark x1="20048" y1="52745" x2="20048" y2="52745"/>
                          <a14:foregroundMark x1="16070" y1="55052" x2="16070" y2="55052"/>
                          <a14:foregroundMark x1="14399" y1="52745" x2="14797" y2="51472"/>
                          <a14:foregroundMark x1="14797" y1="43755" x2="14797" y2="43755"/>
                          <a14:foregroundMark x1="15831" y1="38743" x2="16070" y2="37947"/>
                          <a14:foregroundMark x1="17900" y1="34208" x2="17900" y2="34208"/>
                          <a14:foregroundMark x1="17502" y1="44391" x2="17502" y2="44391"/>
                          <a14:foregroundMark x1="20048" y1="58154" x2="20048" y2="59427"/>
                          <a14:foregroundMark x1="17502" y1="62928" x2="17502" y2="62928"/>
                          <a14:foregroundMark x1="21718" y1="66269" x2="23150" y2="66269"/>
                          <a14:foregroundMark x1="28958" y1="67303" x2="28958" y2="67303"/>
                          <a14:foregroundMark x1="32538" y1="67780" x2="32538" y2="67780"/>
                          <a14:foregroundMark x1="18775" y1="67542" x2="18775" y2="67542"/>
                          <a14:foregroundMark x1="16229" y1="62928" x2="16229" y2="62928"/>
                          <a14:foregroundMark x1="22912" y1="63405" x2="23548" y2="63564"/>
                          <a14:foregroundMark x1="27526" y1="63564" x2="28958" y2="63166"/>
                          <a14:foregroundMark x1="36038" y1="59029" x2="36038" y2="59029"/>
                          <a14:foregroundMark x1="37550" y1="66269" x2="39220" y2="66746"/>
                          <a14:foregroundMark x1="45903" y1="68178" x2="46698" y2="68178"/>
                          <a14:foregroundMark x1="52506" y1="67303" x2="52506" y2="67303"/>
                          <a14:foregroundMark x1="54654" y1="65632" x2="54654" y2="65632"/>
                          <a14:foregroundMark x1="26492" y1="48608" x2="26492" y2="48608"/>
                          <a14:foregroundMark x1="55449" y1="63962" x2="56484" y2="63803"/>
                          <a14:foregroundMark x1="59825" y1="60700" x2="59825" y2="6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95" y="2257542"/>
              <a:ext cx="777201" cy="739941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4" y="3692355"/>
            <a:ext cx="2321122" cy="1589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4" y="6032016"/>
            <a:ext cx="2333435" cy="16094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95" y="6032016"/>
            <a:ext cx="2463349" cy="15891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08" y="3692355"/>
            <a:ext cx="2321122" cy="1609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9324" y="5281510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Берём 1 лист цветной и 1 лист белой бумаги. Прикладываем друг к другу.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4787" y="5281510"/>
            <a:ext cx="2790764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Склеиваем их между собой, нанося клей на всю поверхность листа.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4130" y1="27892" x2="74130" y2="27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5" y="8931741"/>
            <a:ext cx="777201" cy="7439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5482" y="7641497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Вырезаем трафарет цифр. Прикладываем их к склеенным листам.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24787" y="7621171"/>
            <a:ext cx="2790764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Цифра 2 должна лежать слева и смотреть вы центр листа, 3 – справа.  Обводим их карандашом.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06049" y="396270"/>
            <a:ext cx="24519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Открытка на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 Февраля</a:t>
            </a:r>
          </a:p>
        </p:txBody>
      </p:sp>
      <p:pic>
        <p:nvPicPr>
          <p:cNvPr id="17" name="Рисунок 16">
            <a:hlinkClick r:id="rId13"/>
            <a:extLst>
              <a:ext uri="{FF2B5EF4-FFF2-40B4-BE49-F238E27FC236}">
                <a16:creationId xmlns:a16="http://schemas.microsoft.com/office/drawing/2014/main" id="{001B46F6-A85A-6E7F-CFCE-392AC71FE5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53" y="1274404"/>
            <a:ext cx="1665258" cy="16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" y="1179124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9" y="624320"/>
            <a:ext cx="2789224" cy="1589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3" y="630788"/>
            <a:ext cx="2216509" cy="1582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324" y="2213475"/>
            <a:ext cx="2826458" cy="1964430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На цветной стороне к правой стенке листа прикладываем трафарет цифры 3. Обводим её простым карандашом. Вырезаем самые правые грани цифры. Тоже делаем и с цифрой 2, но только на белой стороне.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6938" y="2213475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Складываем открытку так, чтобы цифры закрывали друг друга. Получается число 23.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5098" y="3858547"/>
            <a:ext cx="1594909" cy="2233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54" y="4176336"/>
            <a:ext cx="2233626" cy="15949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852" y="5771246"/>
            <a:ext cx="2826458" cy="127008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Квадрат гофрированной  бумаги прикладываем к тупому концу шпажки. Сворачиваем его, прижав пальцами  к шпажке.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324" y="5771246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Теперь нарезаем полосками по 2 см из гофрированной бумаги. Полосы нарезаем на квадраты.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4927" y="6721975"/>
            <a:ext cx="1594910" cy="22336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820" y="8635913"/>
            <a:ext cx="3579464" cy="127008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Наносим клей на цифру. Не снимая закрученную гофрированную бумагу со шпажки, прикладываем на клеевую поверхность. Отпускаем шпажку, придерживая бумагу на месте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6938" y="8636245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Таким образом мы выкладываем цифру 2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66" y="7041336"/>
            <a:ext cx="2233628" cy="15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16948" y="1228676"/>
            <a:ext cx="6845864" cy="873610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9" y="630788"/>
            <a:ext cx="2233628" cy="2835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2" y="630788"/>
            <a:ext cx="2216509" cy="2813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65" y="4682862"/>
            <a:ext cx="2233628" cy="2835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17" y="4665064"/>
            <a:ext cx="2216509" cy="2813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323" y="3466184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Выкладываем в такой же технике цифру 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6936" y="346618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На бумагу жёлтого цвета прикладываем трафарет звёзд.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322" y="7518256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13. Обводим звёзды простым карандашом.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06935" y="7473351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Вырезаем звёзды ножницами. 3 больших, 4 средних и 5 маленьких звёзд.</a:t>
            </a:r>
          </a:p>
        </p:txBody>
      </p:sp>
    </p:spTree>
    <p:extLst>
      <p:ext uri="{BB962C8B-B14F-4D97-AF65-F5344CB8AC3E}">
        <p14:creationId xmlns:p14="http://schemas.microsoft.com/office/powerpoint/2010/main" val="18460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" y="1179124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9" y="647315"/>
            <a:ext cx="2789224" cy="1991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323" y="2638945"/>
            <a:ext cx="2826458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Во внутренней  части открытки вклеиваем звёзды и квадрат белой бумаги 10 см на 10 см.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61" y="647314"/>
            <a:ext cx="2807842" cy="2004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8853" y="2638945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На белом листе мы можем написать поздравительные слова.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6" b="84951" l="12739" r="93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2" y="3660510"/>
            <a:ext cx="6321491" cy="6813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8857" y="3635763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Теперь мы можем поздравить наших защитников.</a:t>
            </a:r>
          </a:p>
        </p:txBody>
      </p:sp>
    </p:spTree>
    <p:extLst>
      <p:ext uri="{BB962C8B-B14F-4D97-AF65-F5344CB8AC3E}">
        <p14:creationId xmlns:p14="http://schemas.microsoft.com/office/powerpoint/2010/main" val="31590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16948" y="129724"/>
            <a:ext cx="6845864" cy="9835057"/>
            <a:chOff x="-16948" y="129724"/>
            <a:chExt cx="6845864" cy="983505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" y="129724"/>
              <a:ext cx="6550148" cy="461850"/>
              <a:chOff x="1" y="103738"/>
              <a:chExt cx="4986907" cy="36933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" y="103738"/>
                <a:ext cx="1294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ОРИГАМИ</a:t>
                </a:r>
              </a:p>
            </p:txBody>
          </p:sp>
          <p:cxnSp>
            <p:nvCxnSpPr>
              <p:cNvPr id="4" name="Прямая соединительная линия 3"/>
              <p:cNvCxnSpPr>
                <a:stCxn id="3" idx="3"/>
              </p:cNvCxnSpPr>
              <p:nvPr/>
            </p:nvCxnSpPr>
            <p:spPr>
              <a:xfrm>
                <a:off x="1294898" y="288404"/>
                <a:ext cx="3692010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-16948" y="1228676"/>
              <a:ext cx="6845864" cy="8736105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7" name="Прямоугольник 6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19" y="6752577"/>
              <a:ext cx="5005641" cy="103371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Бумага для печати (белая, жёлтая, голубая)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Чёрная ручка или фломастер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endParaRPr lang="ru-RU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44" y="591574"/>
            <a:ext cx="3115492" cy="19606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139" r="3509" b="3855"/>
          <a:stretch/>
        </p:blipFill>
        <p:spPr bwMode="auto">
          <a:xfrm>
            <a:off x="481926" y="951372"/>
            <a:ext cx="1674749" cy="160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108" y1="48130" x2="52108" y2="48130"/>
                        <a14:foregroundMark x1="68815" y1="42084" x2="68815" y2="42084"/>
                        <a14:foregroundMark x1="18775" y1="49403" x2="18775" y2="49403"/>
                        <a14:foregroundMark x1="71519" y1="66746" x2="71519" y2="66746"/>
                        <a14:foregroundMark x1="30628" y1="38584" x2="30628" y2="38584"/>
                        <a14:foregroundMark x1="31026" y1="60700" x2="31026" y2="60700"/>
                        <a14:foregroundMark x1="57995" y1="32697" x2="57995" y2="32697"/>
                        <a14:foregroundMark x1="61257" y1="63166" x2="61257" y2="63166"/>
                        <a14:foregroundMark x1="36516" y1="34368" x2="36516" y2="34368"/>
                        <a14:foregroundMark x1="33970" y1="45664" x2="33970" y2="45664"/>
                        <a14:foregroundMark x1="24185" y1="38982" x2="24185" y2="37947"/>
                        <a14:foregroundMark x1="25617" y1="32697" x2="25617" y2="32697"/>
                        <a14:foregroundMark x1="34845" y1="50278" x2="34845" y2="50278"/>
                        <a14:foregroundMark x1="25617" y1="57916" x2="25617" y2="58791"/>
                        <a14:foregroundMark x1="28799" y1="68178" x2="29435" y2="68178"/>
                        <a14:foregroundMark x1="48608" y1="66746" x2="48608" y2="66746"/>
                        <a14:foregroundMark x1="73588" y1="55688" x2="73588" y2="55688"/>
                        <a14:foregroundMark x1="74861" y1="45028" x2="74861" y2="43755"/>
                        <a14:foregroundMark x1="73986" y1="36913" x2="75020" y2="37072"/>
                        <a14:foregroundMark x1="79634" y1="36277" x2="79634" y2="36277"/>
                        <a14:foregroundMark x1="73588" y1="30867" x2="73588" y2="30867"/>
                        <a14:foregroundMark x1="84248" y1="37709" x2="85680" y2="39618"/>
                        <a14:foregroundMark x1="86317" y1="55211" x2="86317" y2="55211"/>
                        <a14:foregroundMark x1="82339" y1="60859" x2="82339" y2="60859"/>
                        <a14:foregroundMark x1="77327" y1="56325" x2="76293" y2="54813"/>
                        <a14:foregroundMark x1="57757" y1="39777" x2="56722" y2="38743"/>
                        <a14:foregroundMark x1="48608" y1="34208" x2="45267" y2="33970"/>
                        <a14:foregroundMark x1="41925" y1="35879" x2="40255" y2="38743"/>
                        <a14:foregroundMark x1="39379" y1="45823" x2="40255" y2="48767"/>
                        <a14:foregroundMark x1="42562" y1="53142" x2="42721" y2="54415"/>
                        <a14:foregroundMark x1="40016" y1="60223" x2="40016" y2="60223"/>
                        <a14:foregroundMark x1="36675" y1="54177" x2="35640" y2="53142"/>
                        <a14:foregroundMark x1="32538" y1="49006" x2="31265" y2="46301"/>
                        <a14:foregroundMark x1="28799" y1="41925" x2="25855" y2="42084"/>
                        <a14:foregroundMark x1="23946" y1="46460" x2="24423" y2="50676"/>
                        <a14:foregroundMark x1="28162" y1="57518" x2="28799" y2="59189"/>
                        <a14:foregroundMark x1="28799" y1="58791" x2="26889" y2="54177"/>
                        <a14:foregroundMark x1="25457" y1="45823" x2="24821" y2="43119"/>
                        <a14:foregroundMark x1="23150" y1="40414" x2="22514" y2="39777"/>
                        <a14:foregroundMark x1="22514" y1="39777" x2="21877" y2="40652"/>
                        <a14:foregroundMark x1="22275" y1="59029" x2="22275" y2="59029"/>
                        <a14:foregroundMark x1="23787" y1="50676" x2="23787" y2="50676"/>
                        <a14:foregroundMark x1="26889" y1="44232" x2="30867" y2="39618"/>
                        <a14:foregroundMark x1="33970" y1="36913" x2="36913" y2="34606"/>
                        <a14:foregroundMark x1="42562" y1="33970" x2="45426" y2="33731"/>
                        <a14:foregroundMark x1="50835" y1="33572" x2="54654" y2="34208"/>
                        <a14:foregroundMark x1="61257" y1="37709" x2="63564" y2="40255"/>
                        <a14:foregroundMark x1="70247" y1="46937" x2="70485" y2="47494"/>
                        <a14:foregroundMark x1="72156" y1="51870" x2="71917" y2="53540"/>
                        <a14:foregroundMark x1="67940" y1="59427" x2="67144" y2="59825"/>
                        <a14:foregroundMark x1="62928" y1="61893" x2="60859" y2="62132"/>
                        <a14:foregroundMark x1="52983" y1="62371" x2="46937" y2="62371"/>
                        <a14:foregroundMark x1="43119" y1="62132" x2="39220" y2="60700"/>
                        <a14:foregroundMark x1="33572" y1="56881" x2="29196" y2="53142"/>
                        <a14:foregroundMark x1="26651" y1="49006" x2="24423" y2="42959"/>
                        <a14:foregroundMark x1="24423" y1="39379" x2="24582" y2="34606"/>
                        <a14:foregroundMark x1="27287" y1="32936" x2="28958" y2="31901"/>
                        <a14:foregroundMark x1="31504" y1="31265" x2="33970" y2="30867"/>
                        <a14:foregroundMark x1="38982" y1="30231" x2="39618" y2="29992"/>
                        <a14:foregroundMark x1="43357" y1="29992" x2="45903" y2="29833"/>
                        <a14:foregroundMark x1="51472" y1="29833" x2="52745" y2="29833"/>
                        <a14:foregroundMark x1="56881" y1="29833" x2="57757" y2="29833"/>
                        <a14:foregroundMark x1="61257" y1="29833" x2="63166" y2="29833"/>
                        <a14:foregroundMark x1="68417" y1="30469" x2="70883" y2="32936"/>
                        <a14:foregroundMark x1="72554" y1="35402" x2="73190" y2="38186"/>
                        <a14:foregroundMark x1="75656" y1="44391" x2="75656" y2="46301"/>
                        <a14:foregroundMark x1="74463" y1="51313" x2="72792" y2="52983"/>
                        <a14:foregroundMark x1="69610" y1="55688" x2="69610" y2="55688"/>
                        <a14:foregroundMark x1="67303" y1="56722" x2="66269" y2="57757"/>
                        <a14:foregroundMark x1="66269" y1="59427" x2="68417" y2="61257"/>
                        <a14:foregroundMark x1="71281" y1="63166" x2="72792" y2="63405"/>
                        <a14:foregroundMark x1="77327" y1="63564" x2="77327" y2="63564"/>
                        <a14:foregroundMark x1="78600" y1="61893" x2="78600" y2="60223"/>
                        <a14:foregroundMark x1="76134" y1="52745" x2="75259" y2="49403"/>
                        <a14:foregroundMark x1="73588" y1="44391" x2="73190" y2="42323"/>
                        <a14:foregroundMark x1="73986" y1="39777" x2="74463" y2="38743"/>
                        <a14:foregroundMark x1="76134" y1="37709" x2="79236" y2="40414"/>
                        <a14:foregroundMark x1="82339" y1="47096" x2="83850" y2="49642"/>
                        <a14:foregroundMark x1="85442" y1="52506" x2="85442" y2="52506"/>
                        <a14:foregroundMark x1="82975" y1="48130" x2="81702" y2="45028"/>
                        <a14:foregroundMark x1="75656" y1="36913" x2="74622" y2="35243"/>
                        <a14:foregroundMark x1="72315" y1="32936" x2="72315" y2="32936"/>
                        <a14:foregroundMark x1="67940" y1="29833" x2="67940" y2="29833"/>
                        <a14:foregroundMark x1="65712" y1="29356" x2="63564" y2="29356"/>
                        <a14:foregroundMark x1="61257" y1="29833" x2="59029" y2="30469"/>
                        <a14:foregroundMark x1="54813" y1="31265" x2="52108" y2="31663"/>
                        <a14:foregroundMark x1="46698" y1="32140" x2="43994" y2="32140"/>
                        <a14:foregroundMark x1="39220" y1="32299" x2="38584" y2="32538"/>
                        <a14:foregroundMark x1="35640" y1="33333" x2="32299" y2="34368"/>
                        <a14:foregroundMark x1="28321" y1="33970" x2="26094" y2="33970"/>
                        <a14:foregroundMark x1="22275" y1="33333" x2="22275" y2="33333"/>
                        <a14:foregroundMark x1="20446" y1="31901" x2="20446" y2="31901"/>
                        <a14:foregroundMark x1="21718" y1="28958" x2="23787" y2="28799"/>
                        <a14:foregroundMark x1="28799" y1="27924" x2="31026" y2="27924"/>
                        <a14:foregroundMark x1="34606" y1="28321" x2="34606" y2="28321"/>
                        <a14:foregroundMark x1="43994" y1="28162" x2="44630" y2="28162"/>
                        <a14:foregroundMark x1="50438" y1="27924" x2="51074" y2="27685"/>
                        <a14:foregroundMark x1="53381" y1="27128" x2="54654" y2="26889"/>
                        <a14:foregroundMark x1="58552" y1="26651" x2="59189" y2="26651"/>
                        <a14:foregroundMark x1="65076" y1="26651" x2="65076" y2="26651"/>
                        <a14:foregroundMark x1="69451" y1="27526" x2="69451" y2="27526"/>
                        <a14:foregroundMark x1="74622" y1="27924" x2="74622" y2="27924"/>
                        <a14:foregroundMark x1="78998" y1="30231" x2="78998" y2="30231"/>
                        <a14:foregroundMark x1="82737" y1="33174" x2="82737" y2="33174"/>
                        <a14:foregroundMark x1="85680" y1="37550" x2="86555" y2="39220"/>
                        <a14:foregroundMark x1="86317" y1="41687" x2="86317" y2="41687"/>
                        <a14:foregroundMark x1="85442" y1="44789" x2="85442" y2="46698"/>
                        <a14:foregroundMark x1="85680" y1="47494" x2="85680" y2="49403"/>
                        <a14:foregroundMark x1="85044" y1="51472" x2="84646" y2="52983"/>
                        <a14:foregroundMark x1="84407" y1="53779" x2="84010" y2="55449"/>
                        <a14:foregroundMark x1="83373" y1="56881" x2="83373" y2="60223"/>
                        <a14:foregroundMark x1="83373" y1="60223" x2="83373" y2="60223"/>
                        <a14:foregroundMark x1="83373" y1="60859" x2="83214" y2="62530"/>
                        <a14:foregroundMark x1="82578" y1="63166" x2="82578" y2="63166"/>
                        <a14:foregroundMark x1="81543" y1="63962" x2="81305" y2="64598"/>
                        <a14:foregroundMark x1="81066" y1="65076" x2="81066" y2="65076"/>
                        <a14:foregroundMark x1="80032" y1="65632" x2="79395" y2="65871"/>
                        <a14:foregroundMark x1="78839" y1="66269" x2="77327" y2="67303"/>
                        <a14:foregroundMark x1="75895" y1="69451" x2="75895" y2="69451"/>
                        <a14:foregroundMark x1="75259" y1="69610" x2="72156" y2="70247"/>
                        <a14:foregroundMark x1="69610" y1="70485" x2="69610" y2="70485"/>
                        <a14:foregroundMark x1="65712" y1="70247" x2="64837" y2="70247"/>
                        <a14:foregroundMark x1="61734" y1="70485" x2="61734" y2="70485"/>
                        <a14:foregroundMark x1="61496" y1="70485" x2="61496" y2="70485"/>
                        <a14:foregroundMark x1="65712" y1="70644" x2="65712" y2="70644"/>
                        <a14:foregroundMark x1="71758" y1="70485" x2="71758" y2="70485"/>
                        <a14:foregroundMark x1="77804" y1="69849" x2="78600" y2="69610"/>
                        <a14:foregroundMark x1="82975" y1="65632" x2="82975" y2="65632"/>
                        <a14:foregroundMark x1="15434" y1="40891" x2="15434" y2="40891"/>
                        <a14:foregroundMark x1="17343" y1="35879" x2="17343" y2="35879"/>
                        <a14:foregroundMark x1="15831" y1="48608" x2="15831" y2="48608"/>
                        <a14:foregroundMark x1="16706" y1="59029" x2="16706" y2="59029"/>
                        <a14:foregroundMark x1="18377" y1="64598" x2="18377" y2="64598"/>
                        <a14:foregroundMark x1="20446" y1="68576" x2="20446" y2="68576"/>
                        <a14:foregroundMark x1="23946" y1="70008" x2="23946" y2="70008"/>
                        <a14:foregroundMark x1="28560" y1="71281" x2="28560" y2="71281"/>
                        <a14:foregroundMark x1="34368" y1="71679" x2="34368" y2="71679"/>
                        <a14:foregroundMark x1="39618" y1="72315" x2="39618" y2="72315"/>
                        <a14:foregroundMark x1="47096" y1="72315" x2="47096" y2="72315"/>
                        <a14:foregroundMark x1="52506" y1="72156" x2="52506" y2="72156"/>
                        <a14:foregroundMark x1="58552" y1="71519" x2="58552" y2="71519"/>
                        <a14:foregroundMark x1="63803" y1="72315" x2="63803" y2="72315"/>
                        <a14:foregroundMark x1="20605" y1="41925" x2="20605" y2="41925"/>
                        <a14:foregroundMark x1="20446" y1="36038" x2="20446" y2="36038"/>
                        <a14:foregroundMark x1="20048" y1="52745" x2="20048" y2="52745"/>
                        <a14:foregroundMark x1="16070" y1="55052" x2="16070" y2="55052"/>
                        <a14:foregroundMark x1="14399" y1="52745" x2="14797" y2="51472"/>
                        <a14:foregroundMark x1="14797" y1="43755" x2="14797" y2="43755"/>
                        <a14:foregroundMark x1="15831" y1="38743" x2="16070" y2="37947"/>
                        <a14:foregroundMark x1="17900" y1="34208" x2="17900" y2="34208"/>
                        <a14:foregroundMark x1="17502" y1="44391" x2="17502" y2="44391"/>
                        <a14:foregroundMark x1="20048" y1="58154" x2="20048" y2="59427"/>
                        <a14:foregroundMark x1="17502" y1="62928" x2="17502" y2="62928"/>
                        <a14:foregroundMark x1="21718" y1="66269" x2="23150" y2="66269"/>
                        <a14:foregroundMark x1="28958" y1="67303" x2="28958" y2="67303"/>
                        <a14:foregroundMark x1="32538" y1="67780" x2="32538" y2="67780"/>
                        <a14:foregroundMark x1="18775" y1="67542" x2="18775" y2="67542"/>
                        <a14:foregroundMark x1="16229" y1="62928" x2="16229" y2="62928"/>
                        <a14:foregroundMark x1="22912" y1="63405" x2="23548" y2="63564"/>
                        <a14:foregroundMark x1="27526" y1="63564" x2="28958" y2="63166"/>
                        <a14:foregroundMark x1="36038" y1="59029" x2="36038" y2="59029"/>
                        <a14:foregroundMark x1="37550" y1="66269" x2="39220" y2="66746"/>
                        <a14:foregroundMark x1="45903" y1="68178" x2="46698" y2="68178"/>
                        <a14:foregroundMark x1="52506" y1="67303" x2="52506" y2="67303"/>
                        <a14:foregroundMark x1="54654" y1="65632" x2="54654" y2="65632"/>
                        <a14:foregroundMark x1="26492" y1="48608" x2="26492" y2="48608"/>
                        <a14:foregroundMark x1="55449" y1="63962" x2="56484" y2="63803"/>
                        <a14:foregroundMark x1="59825" y1="60700" x2="59825" y2="6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12" y="1827775"/>
            <a:ext cx="777201" cy="739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6948" y="2718296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b="14629"/>
          <a:stretch/>
        </p:blipFill>
        <p:spPr>
          <a:xfrm>
            <a:off x="1070510" y="3296816"/>
            <a:ext cx="1684810" cy="15891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 b="14187"/>
          <a:stretch/>
        </p:blipFill>
        <p:spPr>
          <a:xfrm>
            <a:off x="4187487" y="3296819"/>
            <a:ext cx="1664024" cy="15891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9686" y="4885974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Вырезаем квадрат голубой бумаги со сторонами 10 см. Складываем его пополам по диагональной линии.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4117" y="4885974"/>
            <a:ext cx="2790764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2. Складываем ещё раз пополам по диагонали.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b="14629"/>
          <a:stretch/>
        </p:blipFill>
        <p:spPr>
          <a:xfrm>
            <a:off x="1070510" y="5927075"/>
            <a:ext cx="1684810" cy="15891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2905" y="7516230"/>
            <a:ext cx="3040020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Разворачиваем и прикладываем один из углов на изгиб отступив 2-3 см от противоположного угла.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b="14629"/>
          <a:stretch/>
        </p:blipFill>
        <p:spPr>
          <a:xfrm>
            <a:off x="4187487" y="5927072"/>
            <a:ext cx="1684810" cy="15891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34510" y="7487304"/>
            <a:ext cx="2790764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Угол, лежащий выше, загибаем вниз на 1 см.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09" y="478256"/>
            <a:ext cx="24341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Животный мир</a:t>
            </a:r>
          </a:p>
        </p:txBody>
      </p:sp>
      <p:pic>
        <p:nvPicPr>
          <p:cNvPr id="16" name="Рисунок 15">
            <a:hlinkClick r:id="rId11"/>
            <a:extLst>
              <a:ext uri="{FF2B5EF4-FFF2-40B4-BE49-F238E27FC236}">
                <a16:creationId xmlns:a16="http://schemas.microsoft.com/office/drawing/2014/main" id="{2F8197E2-0AC7-AAB5-204D-A3C449FF3F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5" y="979561"/>
            <a:ext cx="1665258" cy="16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796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3752" y="21405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Переворачиваем заготовку обратной стороной.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2805" y="2140573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Загибаем левый угол на себя вправо так, чтобы линия сгиба была по центру левой половины.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14298"/>
          <a:stretch/>
        </p:blipFill>
        <p:spPr>
          <a:xfrm>
            <a:off x="1086475" y="564507"/>
            <a:ext cx="1641009" cy="1562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7"/>
          <a:stretch/>
        </p:blipFill>
        <p:spPr>
          <a:xfrm>
            <a:off x="3985528" y="564506"/>
            <a:ext cx="1641009" cy="15623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4184"/>
          <a:stretch/>
        </p:blipFill>
        <p:spPr>
          <a:xfrm>
            <a:off x="1086474" y="3181674"/>
            <a:ext cx="1641009" cy="1567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752" y="4749004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Правый угол так же загибаем на себя влево. Загнутый угол упирается в левую грань.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4184"/>
          <a:stretch/>
        </p:blipFill>
        <p:spPr>
          <a:xfrm>
            <a:off x="3985529" y="3181675"/>
            <a:ext cx="1641010" cy="15673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92805" y="4749005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Этот же угол отгибаем обратно, но так, чтобы он выглядывал на 1 см.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4183"/>
          <a:stretch/>
        </p:blipFill>
        <p:spPr>
          <a:xfrm>
            <a:off x="1086476" y="5559273"/>
            <a:ext cx="1641009" cy="15673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3752" y="712660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Левый угол отгибаем точно так же.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4184"/>
          <a:stretch/>
        </p:blipFill>
        <p:spPr>
          <a:xfrm>
            <a:off x="3985528" y="5559272"/>
            <a:ext cx="1641007" cy="15673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2805" y="712660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Верхний угол загибаем вниз на 1 см.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4184"/>
          <a:stretch/>
        </p:blipFill>
        <p:spPr>
          <a:xfrm>
            <a:off x="1086472" y="7706039"/>
            <a:ext cx="1641009" cy="15673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1196" y="9273369"/>
            <a:ext cx="3131570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Переворачиваем. Черным карандашом рисуем глазки. Готово.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47" b="786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4184"/>
          <a:stretch/>
        </p:blipFill>
        <p:spPr>
          <a:xfrm>
            <a:off x="2969574" y="6636438"/>
            <a:ext cx="3880773" cy="37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072" y="1225104"/>
            <a:ext cx="6845864" cy="873610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7"/>
          <a:stretch/>
        </p:blipFill>
        <p:spPr>
          <a:xfrm>
            <a:off x="3985528" y="564506"/>
            <a:ext cx="1641009" cy="1562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" r="-730"/>
          <a:stretch/>
        </p:blipFill>
        <p:spPr>
          <a:xfrm rot="16200000">
            <a:off x="811983" y="838999"/>
            <a:ext cx="2189996" cy="1641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40" y="557237"/>
            <a:ext cx="1642497" cy="2189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52" y="274723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Кладём лист бумаги вертикально.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2803" y="275450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Загибаем верхний левый угол. Грани листа должны совпадать.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3564771"/>
            <a:ext cx="1641012" cy="21880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52" y="5752787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Ту часть листа, которая выглядывает из-под загнутого угла обрезаем.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40" y="3564771"/>
            <a:ext cx="1641012" cy="21880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1317" y="5752787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Получившийся треугольник складываем пополам. Углы должны совпадать.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3" y="6563055"/>
            <a:ext cx="2188015" cy="16410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751" y="8204067"/>
            <a:ext cx="2826458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Разгибаем.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40" y="6563055"/>
            <a:ext cx="1639524" cy="21860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1317" y="8749087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Левый угол прикладываем к нижнему углу.</a:t>
            </a:r>
          </a:p>
        </p:txBody>
      </p:sp>
    </p:spTree>
    <p:extLst>
      <p:ext uri="{BB962C8B-B14F-4D97-AF65-F5344CB8AC3E}">
        <p14:creationId xmlns:p14="http://schemas.microsoft.com/office/powerpoint/2010/main" val="17118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796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557236"/>
            <a:ext cx="1642498" cy="2189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557237"/>
            <a:ext cx="1642497" cy="2189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52" y="274723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Правый угол складываем так же.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3175" y="274723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Складываем получившийся квадрат пополам, чтобы углы смотрели наружу.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241" y="3831251"/>
            <a:ext cx="2189997" cy="16424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3174" y="5747499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Центральный угол «открываем».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1405" y="3831252"/>
            <a:ext cx="2189996" cy="1642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752" y="5751099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Кладём заготовку свободными углами вверх. Передний угол отгибаем в левую сторону.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982" y="7065950"/>
            <a:ext cx="2189997" cy="16424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752" y="8982198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Загибаем угол вдоль центральной линии сгиба. Левый нижний угол загибаем вдоль нижней грани.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57" y="4304928"/>
            <a:ext cx="4579094" cy="61054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3174" y="8982198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Рисуем глаза и нос лисы. Готово. </a:t>
            </a:r>
          </a:p>
        </p:txBody>
      </p:sp>
    </p:spTree>
    <p:extLst>
      <p:ext uri="{BB962C8B-B14F-4D97-AF65-F5344CB8AC3E}">
        <p14:creationId xmlns:p14="http://schemas.microsoft.com/office/powerpoint/2010/main" val="30616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557236"/>
            <a:ext cx="1642498" cy="2189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557237"/>
            <a:ext cx="1642497" cy="2189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557235"/>
            <a:ext cx="1642498" cy="2189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557237"/>
            <a:ext cx="1642497" cy="2189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52" y="5978329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Отрезаем лишний прямоугольник.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3175" y="2747232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Прикладываем верхний левый угол к правой  грани листа. Грани должны совпадать.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2" y="3788333"/>
            <a:ext cx="1642497" cy="218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009" y="274723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Кладём лист бумаги вертикально.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3788333"/>
            <a:ext cx="1642498" cy="21899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3175" y="5978329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Раскладываем квадрат. Левый угол прикладываем к линии сгиба, чтобы грань шла вдоль этой линии.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2" y="7019430"/>
            <a:ext cx="1642497" cy="21899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009" y="9209426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Правый угол загибаем так же. Складываем заготовку пополам вдоль линии сгиба.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5" y="7019428"/>
            <a:ext cx="1642498" cy="21899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3176" y="9209426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Самый острый угол отгибаем в противоположную сторону.</a:t>
            </a:r>
          </a:p>
        </p:txBody>
      </p:sp>
    </p:spTree>
    <p:extLst>
      <p:ext uri="{BB962C8B-B14F-4D97-AF65-F5344CB8AC3E}">
        <p14:creationId xmlns:p14="http://schemas.microsoft.com/office/powerpoint/2010/main" val="42392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360649"/>
            <a:ext cx="6862170" cy="9564823"/>
            <a:chOff x="0" y="360649"/>
            <a:chExt cx="6862170" cy="956482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0796"/>
              <a:ext cx="6862170" cy="874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/>
          <p:nvPr/>
        </p:nvGrpSpPr>
        <p:grpSpPr>
          <a:xfrm>
            <a:off x="578335" y="603233"/>
            <a:ext cx="2826458" cy="2372607"/>
            <a:chOff x="578335" y="603233"/>
            <a:chExt cx="2826458" cy="2372607"/>
          </a:xfrm>
        </p:grpSpPr>
        <p:sp>
          <p:nvSpPr>
            <p:cNvPr id="6" name="TextBox 5"/>
            <p:cNvSpPr txBox="1"/>
            <p:nvPr/>
          </p:nvSpPr>
          <p:spPr>
            <a:xfrm>
              <a:off x="578335" y="2165572"/>
              <a:ext cx="2826458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5. Выкладываем кусочки голубого цвета, чередуя оттенки, на весь фон.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060" y="603233"/>
              <a:ext cx="1643533" cy="1562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3404793" y="603233"/>
            <a:ext cx="2826458" cy="2141775"/>
            <a:chOff x="3404793" y="603233"/>
            <a:chExt cx="2826458" cy="2141775"/>
          </a:xfrm>
        </p:grpSpPr>
        <p:sp>
          <p:nvSpPr>
            <p:cNvPr id="9" name="TextBox 8"/>
            <p:cNvSpPr txBox="1"/>
            <p:nvPr/>
          </p:nvSpPr>
          <p:spPr>
            <a:xfrm>
              <a:off x="3404793" y="2165572"/>
              <a:ext cx="2826458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6. На голове черепахи рисуем глаз и улыбку.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517" y="603233"/>
              <a:ext cx="1641009" cy="15623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2" y="603234"/>
            <a:ext cx="2173687" cy="1562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67" y="603234"/>
            <a:ext cx="2231910" cy="15623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7505"/>
          <a:stretch/>
        </p:blipFill>
        <p:spPr>
          <a:xfrm rot="16200000">
            <a:off x="4033909" y="2839665"/>
            <a:ext cx="1568228" cy="1828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/>
          <a:stretch/>
        </p:blipFill>
        <p:spPr>
          <a:xfrm rot="5400000">
            <a:off x="1211656" y="2764816"/>
            <a:ext cx="1562340" cy="1984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597" y="4538180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Из зелёной бумаги нарезаем полоски.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4792" y="4538180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Полоски нарезаем на квадраты и прямоугольники.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7239" y="667995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Выкладываем на тело черепахи от центра головы к краям в виде спирали.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0" y="5117616"/>
            <a:ext cx="2269912" cy="15623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04" y="5117616"/>
            <a:ext cx="2079038" cy="1559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03697" y="6676895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По трафарету обводим и вырезаем панцирь черепахи из коричневой бумаги.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7" y="7490221"/>
            <a:ext cx="2079038" cy="15592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9597" y="9049500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Панцирь также режем кусочками.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07" y="7490221"/>
            <a:ext cx="2079038" cy="155927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03697" y="9049500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Приклеиваем кусочки на то место, где должен быть панцирь. Готово!</a:t>
            </a:r>
          </a:p>
        </p:txBody>
      </p:sp>
    </p:spTree>
    <p:extLst>
      <p:ext uri="{BB962C8B-B14F-4D97-AF65-F5344CB8AC3E}">
        <p14:creationId xmlns:p14="http://schemas.microsoft.com/office/powerpoint/2010/main" val="6974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360649"/>
            <a:ext cx="6862170" cy="9564823"/>
            <a:chOff x="0" y="360649"/>
            <a:chExt cx="6862170" cy="956482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0796"/>
              <a:ext cx="6862170" cy="874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557235"/>
            <a:ext cx="1642498" cy="2189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557237"/>
            <a:ext cx="1642497" cy="2189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557234"/>
            <a:ext cx="1642498" cy="2189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557234"/>
            <a:ext cx="1642500" cy="218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009" y="274723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Кончик острого угла загибаем в обратную сторону.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175" y="2747231"/>
            <a:ext cx="2826458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Отгибаем обратно.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3326668"/>
            <a:ext cx="1642496" cy="21899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4989" y="5516662"/>
            <a:ext cx="4542664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«Открываем» угол и загибаем кончик по линиям сгиба.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8" y="3326665"/>
            <a:ext cx="1642498" cy="21899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6096099"/>
            <a:ext cx="1642496" cy="2189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61" y="6096098"/>
            <a:ext cx="1642495" cy="21899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008" y="828609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Самый кончик загибаем внутрь.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93175" y="828609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Правый угол загибаем в левую сторону примерно </a:t>
            </a:r>
          </a:p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 4 см.</a:t>
            </a:r>
          </a:p>
        </p:txBody>
      </p:sp>
    </p:spTree>
    <p:extLst>
      <p:ext uri="{BB962C8B-B14F-4D97-AF65-F5344CB8AC3E}">
        <p14:creationId xmlns:p14="http://schemas.microsoft.com/office/powerpoint/2010/main" val="716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6" y="557237"/>
            <a:ext cx="1642497" cy="2189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009" y="2747232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Загибаем угол ещё раз вправо так, чтобы он выглядывал на 1 см.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8" y="557237"/>
            <a:ext cx="1642499" cy="2189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5" y="557237"/>
            <a:ext cx="1642497" cy="218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3174" y="2747232"/>
            <a:ext cx="2826458" cy="127193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13. Разворачиваем угол в прежнее положение. Вкладываем внутрь по линии сгиба и достаём кончик угла в наружу.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91" y="4019165"/>
            <a:ext cx="1642496" cy="2189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008" y="6209160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По нижней грани карандашом рисуем квадрат.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55" y="4019164"/>
            <a:ext cx="1642496" cy="2189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93175" y="6209159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Вырезаем квадрат по линии.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6250" y1="54844" x2="26250" y2="54844"/>
                        <a14:backgroundMark x1="34861" y1="61667" x2="34861" y2="61667"/>
                        <a14:backgroundMark x1="53125" y1="78854" x2="53125" y2="78854"/>
                        <a14:backgroundMark x1="51806" y1="77188" x2="51806" y2="77188"/>
                        <a14:backgroundMark x1="68547" y1="40000" x2="68547" y2="40000"/>
                        <a14:backgroundMark x1="68547" y1="40000" x2="68547" y2="40000"/>
                        <a14:backgroundMark x1="55712" y1="36931" x2="55712" y2="36931"/>
                        <a14:backgroundMark x1="62341" y1="48571" x2="62341" y2="48571"/>
                        <a14:backgroundMark x1="66996" y1="26032" x2="66996" y2="2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85" y="6209160"/>
            <a:ext cx="2814038" cy="37520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96192" y="9366217"/>
            <a:ext cx="4087623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Коричневым фломастером рисуем пятна на теле жирафа. Готово.</a:t>
            </a:r>
          </a:p>
        </p:txBody>
      </p:sp>
    </p:spTree>
    <p:extLst>
      <p:ext uri="{BB962C8B-B14F-4D97-AF65-F5344CB8AC3E}">
        <p14:creationId xmlns:p14="http://schemas.microsoft.com/office/powerpoint/2010/main" val="24593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796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" y="129724"/>
            <a:ext cx="6550148" cy="471714"/>
            <a:chOff x="1" y="129724"/>
            <a:chExt cx="6550148" cy="471714"/>
          </a:xfrm>
        </p:grpSpPr>
        <p:sp>
          <p:nvSpPr>
            <p:cNvPr id="5" name="TextBox 4"/>
            <p:cNvSpPr txBox="1"/>
            <p:nvPr/>
          </p:nvSpPr>
          <p:spPr>
            <a:xfrm>
              <a:off x="1" y="129724"/>
              <a:ext cx="1772815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ОРИГАМИ</a:t>
              </a:r>
            </a:p>
          </p:txBody>
        </p:sp>
        <p:cxnSp>
          <p:nvCxnSpPr>
            <p:cNvPr id="6" name="Прямая соединительная линия 5"/>
            <p:cNvCxnSpPr>
              <a:stCxn id="5" idx="3"/>
            </p:cNvCxnSpPr>
            <p:nvPr/>
          </p:nvCxnSpPr>
          <p:spPr>
            <a:xfrm>
              <a:off x="1772816" y="365581"/>
              <a:ext cx="4777333" cy="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3686663" y="1014658"/>
            <a:ext cx="2451950" cy="1600884"/>
            <a:chOff x="4182895" y="1441202"/>
            <a:chExt cx="2451950" cy="160088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8" t="3139" r="3509" b="3855"/>
            <a:stretch/>
          </p:blipFill>
          <p:spPr bwMode="auto">
            <a:xfrm>
              <a:off x="4960096" y="1441202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2108" y1="48130" x2="52108" y2="48130"/>
                          <a14:foregroundMark x1="68815" y1="42084" x2="68815" y2="42084"/>
                          <a14:foregroundMark x1="18775" y1="49403" x2="18775" y2="49403"/>
                          <a14:foregroundMark x1="71519" y1="66746" x2="71519" y2="66746"/>
                          <a14:foregroundMark x1="30628" y1="38584" x2="30628" y2="38584"/>
                          <a14:foregroundMark x1="31026" y1="60700" x2="31026" y2="60700"/>
                          <a14:foregroundMark x1="57995" y1="32697" x2="57995" y2="32697"/>
                          <a14:foregroundMark x1="61257" y1="63166" x2="61257" y2="63166"/>
                          <a14:foregroundMark x1="36516" y1="34368" x2="36516" y2="34368"/>
                          <a14:foregroundMark x1="33970" y1="45664" x2="33970" y2="45664"/>
                          <a14:foregroundMark x1="24185" y1="38982" x2="24185" y2="37947"/>
                          <a14:foregroundMark x1="25617" y1="32697" x2="25617" y2="32697"/>
                          <a14:foregroundMark x1="34845" y1="50278" x2="34845" y2="50278"/>
                          <a14:foregroundMark x1="25617" y1="57916" x2="25617" y2="58791"/>
                          <a14:foregroundMark x1="28799" y1="68178" x2="29435" y2="68178"/>
                          <a14:foregroundMark x1="48608" y1="66746" x2="48608" y2="66746"/>
                          <a14:foregroundMark x1="73588" y1="55688" x2="73588" y2="55688"/>
                          <a14:foregroundMark x1="74861" y1="45028" x2="74861" y2="43755"/>
                          <a14:foregroundMark x1="73986" y1="36913" x2="75020" y2="37072"/>
                          <a14:foregroundMark x1="79634" y1="36277" x2="79634" y2="36277"/>
                          <a14:foregroundMark x1="73588" y1="30867" x2="73588" y2="30867"/>
                          <a14:foregroundMark x1="84248" y1="37709" x2="85680" y2="39618"/>
                          <a14:foregroundMark x1="86317" y1="55211" x2="86317" y2="55211"/>
                          <a14:foregroundMark x1="82339" y1="60859" x2="82339" y2="60859"/>
                          <a14:foregroundMark x1="77327" y1="56325" x2="76293" y2="54813"/>
                          <a14:foregroundMark x1="57757" y1="39777" x2="56722" y2="38743"/>
                          <a14:foregroundMark x1="48608" y1="34208" x2="45267" y2="33970"/>
                          <a14:foregroundMark x1="41925" y1="35879" x2="40255" y2="38743"/>
                          <a14:foregroundMark x1="39379" y1="45823" x2="40255" y2="48767"/>
                          <a14:foregroundMark x1="42562" y1="53142" x2="42721" y2="54415"/>
                          <a14:foregroundMark x1="40016" y1="60223" x2="40016" y2="60223"/>
                          <a14:foregroundMark x1="36675" y1="54177" x2="35640" y2="53142"/>
                          <a14:foregroundMark x1="32538" y1="49006" x2="31265" y2="46301"/>
                          <a14:foregroundMark x1="28799" y1="41925" x2="25855" y2="42084"/>
                          <a14:foregroundMark x1="23946" y1="46460" x2="24423" y2="50676"/>
                          <a14:foregroundMark x1="28162" y1="57518" x2="28799" y2="59189"/>
                          <a14:foregroundMark x1="28799" y1="58791" x2="26889" y2="54177"/>
                          <a14:foregroundMark x1="25457" y1="45823" x2="24821" y2="43119"/>
                          <a14:foregroundMark x1="23150" y1="40414" x2="22514" y2="39777"/>
                          <a14:foregroundMark x1="22514" y1="39777" x2="21877" y2="40652"/>
                          <a14:foregroundMark x1="22275" y1="59029" x2="22275" y2="59029"/>
                          <a14:foregroundMark x1="23787" y1="50676" x2="23787" y2="50676"/>
                          <a14:foregroundMark x1="26889" y1="44232" x2="30867" y2="39618"/>
                          <a14:foregroundMark x1="33970" y1="36913" x2="36913" y2="34606"/>
                          <a14:foregroundMark x1="42562" y1="33970" x2="45426" y2="33731"/>
                          <a14:foregroundMark x1="50835" y1="33572" x2="54654" y2="34208"/>
                          <a14:foregroundMark x1="61257" y1="37709" x2="63564" y2="40255"/>
                          <a14:foregroundMark x1="70247" y1="46937" x2="70485" y2="47494"/>
                          <a14:foregroundMark x1="72156" y1="51870" x2="71917" y2="53540"/>
                          <a14:foregroundMark x1="67940" y1="59427" x2="67144" y2="59825"/>
                          <a14:foregroundMark x1="62928" y1="61893" x2="60859" y2="62132"/>
                          <a14:foregroundMark x1="52983" y1="62371" x2="46937" y2="62371"/>
                          <a14:foregroundMark x1="43119" y1="62132" x2="39220" y2="60700"/>
                          <a14:foregroundMark x1="33572" y1="56881" x2="29196" y2="53142"/>
                          <a14:foregroundMark x1="26651" y1="49006" x2="24423" y2="42959"/>
                          <a14:foregroundMark x1="24423" y1="39379" x2="24582" y2="34606"/>
                          <a14:foregroundMark x1="27287" y1="32936" x2="28958" y2="31901"/>
                          <a14:foregroundMark x1="31504" y1="31265" x2="33970" y2="30867"/>
                          <a14:foregroundMark x1="38982" y1="30231" x2="39618" y2="29992"/>
                          <a14:foregroundMark x1="43357" y1="29992" x2="45903" y2="29833"/>
                          <a14:foregroundMark x1="51472" y1="29833" x2="52745" y2="29833"/>
                          <a14:foregroundMark x1="56881" y1="29833" x2="57757" y2="29833"/>
                          <a14:foregroundMark x1="61257" y1="29833" x2="63166" y2="29833"/>
                          <a14:foregroundMark x1="68417" y1="30469" x2="70883" y2="32936"/>
                          <a14:foregroundMark x1="72554" y1="35402" x2="73190" y2="38186"/>
                          <a14:foregroundMark x1="75656" y1="44391" x2="75656" y2="46301"/>
                          <a14:foregroundMark x1="74463" y1="51313" x2="72792" y2="52983"/>
                          <a14:foregroundMark x1="69610" y1="55688" x2="69610" y2="55688"/>
                          <a14:foregroundMark x1="67303" y1="56722" x2="66269" y2="57757"/>
                          <a14:foregroundMark x1="66269" y1="59427" x2="68417" y2="61257"/>
                          <a14:foregroundMark x1="71281" y1="63166" x2="72792" y2="63405"/>
                          <a14:foregroundMark x1="77327" y1="63564" x2="77327" y2="63564"/>
                          <a14:foregroundMark x1="78600" y1="61893" x2="78600" y2="60223"/>
                          <a14:foregroundMark x1="76134" y1="52745" x2="75259" y2="49403"/>
                          <a14:foregroundMark x1="73588" y1="44391" x2="73190" y2="42323"/>
                          <a14:foregroundMark x1="73986" y1="39777" x2="74463" y2="38743"/>
                          <a14:foregroundMark x1="76134" y1="37709" x2="79236" y2="40414"/>
                          <a14:foregroundMark x1="82339" y1="47096" x2="83850" y2="49642"/>
                          <a14:foregroundMark x1="85442" y1="52506" x2="85442" y2="52506"/>
                          <a14:foregroundMark x1="82975" y1="48130" x2="81702" y2="45028"/>
                          <a14:foregroundMark x1="75656" y1="36913" x2="74622" y2="35243"/>
                          <a14:foregroundMark x1="72315" y1="32936" x2="72315" y2="32936"/>
                          <a14:foregroundMark x1="67940" y1="29833" x2="67940" y2="29833"/>
                          <a14:foregroundMark x1="65712" y1="29356" x2="63564" y2="29356"/>
                          <a14:foregroundMark x1="61257" y1="29833" x2="59029" y2="30469"/>
                          <a14:foregroundMark x1="54813" y1="31265" x2="52108" y2="31663"/>
                          <a14:foregroundMark x1="46698" y1="32140" x2="43994" y2="32140"/>
                          <a14:foregroundMark x1="39220" y1="32299" x2="38584" y2="32538"/>
                          <a14:foregroundMark x1="35640" y1="33333" x2="32299" y2="34368"/>
                          <a14:foregroundMark x1="28321" y1="33970" x2="26094" y2="33970"/>
                          <a14:foregroundMark x1="22275" y1="33333" x2="22275" y2="33333"/>
                          <a14:foregroundMark x1="20446" y1="31901" x2="20446" y2="31901"/>
                          <a14:foregroundMark x1="21718" y1="28958" x2="23787" y2="28799"/>
                          <a14:foregroundMark x1="28799" y1="27924" x2="31026" y2="27924"/>
                          <a14:foregroundMark x1="34606" y1="28321" x2="34606" y2="28321"/>
                          <a14:foregroundMark x1="43994" y1="28162" x2="44630" y2="28162"/>
                          <a14:foregroundMark x1="50438" y1="27924" x2="51074" y2="27685"/>
                          <a14:foregroundMark x1="53381" y1="27128" x2="54654" y2="26889"/>
                          <a14:foregroundMark x1="58552" y1="26651" x2="59189" y2="26651"/>
                          <a14:foregroundMark x1="65076" y1="26651" x2="65076" y2="26651"/>
                          <a14:foregroundMark x1="69451" y1="27526" x2="69451" y2="27526"/>
                          <a14:foregroundMark x1="74622" y1="27924" x2="74622" y2="27924"/>
                          <a14:foregroundMark x1="78998" y1="30231" x2="78998" y2="30231"/>
                          <a14:foregroundMark x1="82737" y1="33174" x2="82737" y2="33174"/>
                          <a14:foregroundMark x1="85680" y1="37550" x2="86555" y2="39220"/>
                          <a14:foregroundMark x1="86317" y1="41687" x2="86317" y2="41687"/>
                          <a14:foregroundMark x1="85442" y1="44789" x2="85442" y2="46698"/>
                          <a14:foregroundMark x1="85680" y1="47494" x2="85680" y2="49403"/>
                          <a14:foregroundMark x1="85044" y1="51472" x2="84646" y2="52983"/>
                          <a14:foregroundMark x1="84407" y1="53779" x2="84010" y2="55449"/>
                          <a14:foregroundMark x1="83373" y1="56881" x2="83373" y2="60223"/>
                          <a14:foregroundMark x1="83373" y1="60223" x2="83373" y2="60223"/>
                          <a14:foregroundMark x1="83373" y1="60859" x2="83214" y2="62530"/>
                          <a14:foregroundMark x1="82578" y1="63166" x2="82578" y2="63166"/>
                          <a14:foregroundMark x1="81543" y1="63962" x2="81305" y2="64598"/>
                          <a14:foregroundMark x1="81066" y1="65076" x2="81066" y2="65076"/>
                          <a14:foregroundMark x1="80032" y1="65632" x2="79395" y2="65871"/>
                          <a14:foregroundMark x1="78839" y1="66269" x2="77327" y2="67303"/>
                          <a14:foregroundMark x1="75895" y1="69451" x2="75895" y2="69451"/>
                          <a14:foregroundMark x1="75259" y1="69610" x2="72156" y2="70247"/>
                          <a14:foregroundMark x1="69610" y1="70485" x2="69610" y2="70485"/>
                          <a14:foregroundMark x1="65712" y1="70247" x2="64837" y2="70247"/>
                          <a14:foregroundMark x1="61734" y1="70485" x2="61734" y2="70485"/>
                          <a14:foregroundMark x1="61496" y1="70485" x2="61496" y2="70485"/>
                          <a14:foregroundMark x1="65712" y1="70644" x2="65712" y2="70644"/>
                          <a14:foregroundMark x1="71758" y1="70485" x2="71758" y2="70485"/>
                          <a14:foregroundMark x1="77804" y1="69849" x2="78600" y2="69610"/>
                          <a14:foregroundMark x1="82975" y1="65632" x2="82975" y2="65632"/>
                          <a14:foregroundMark x1="15434" y1="40891" x2="15434" y2="40891"/>
                          <a14:foregroundMark x1="17343" y1="35879" x2="17343" y2="35879"/>
                          <a14:foregroundMark x1="15831" y1="48608" x2="15831" y2="48608"/>
                          <a14:foregroundMark x1="16706" y1="59029" x2="16706" y2="59029"/>
                          <a14:foregroundMark x1="18377" y1="64598" x2="18377" y2="64598"/>
                          <a14:foregroundMark x1="20446" y1="68576" x2="20446" y2="68576"/>
                          <a14:foregroundMark x1="23946" y1="70008" x2="23946" y2="70008"/>
                          <a14:foregroundMark x1="28560" y1="71281" x2="28560" y2="71281"/>
                          <a14:foregroundMark x1="34368" y1="71679" x2="34368" y2="71679"/>
                          <a14:foregroundMark x1="39618" y1="72315" x2="39618" y2="72315"/>
                          <a14:foregroundMark x1="47096" y1="72315" x2="47096" y2="72315"/>
                          <a14:foregroundMark x1="52506" y1="72156" x2="52506" y2="72156"/>
                          <a14:foregroundMark x1="58552" y1="71519" x2="58552" y2="71519"/>
                          <a14:foregroundMark x1="63803" y1="72315" x2="63803" y2="72315"/>
                          <a14:foregroundMark x1="20605" y1="41925" x2="20605" y2="41925"/>
                          <a14:foregroundMark x1="20446" y1="36038" x2="20446" y2="36038"/>
                          <a14:foregroundMark x1="20048" y1="52745" x2="20048" y2="52745"/>
                          <a14:foregroundMark x1="16070" y1="55052" x2="16070" y2="55052"/>
                          <a14:foregroundMark x1="14399" y1="52745" x2="14797" y2="51472"/>
                          <a14:foregroundMark x1="14797" y1="43755" x2="14797" y2="43755"/>
                          <a14:foregroundMark x1="15831" y1="38743" x2="16070" y2="37947"/>
                          <a14:foregroundMark x1="17900" y1="34208" x2="17900" y2="34208"/>
                          <a14:foregroundMark x1="17502" y1="44391" x2="17502" y2="44391"/>
                          <a14:foregroundMark x1="20048" y1="58154" x2="20048" y2="59427"/>
                          <a14:foregroundMark x1="17502" y1="62928" x2="17502" y2="62928"/>
                          <a14:foregroundMark x1="21718" y1="66269" x2="23150" y2="66269"/>
                          <a14:foregroundMark x1="28958" y1="67303" x2="28958" y2="67303"/>
                          <a14:foregroundMark x1="32538" y1="67780" x2="32538" y2="67780"/>
                          <a14:foregroundMark x1="18775" y1="67542" x2="18775" y2="67542"/>
                          <a14:foregroundMark x1="16229" y1="62928" x2="16229" y2="62928"/>
                          <a14:foregroundMark x1="22912" y1="63405" x2="23548" y2="63564"/>
                          <a14:foregroundMark x1="27526" y1="63564" x2="28958" y2="63166"/>
                          <a14:foregroundMark x1="36038" y1="59029" x2="36038" y2="59029"/>
                          <a14:foregroundMark x1="37550" y1="66269" x2="39220" y2="66746"/>
                          <a14:foregroundMark x1="45903" y1="68178" x2="46698" y2="68178"/>
                          <a14:foregroundMark x1="52506" y1="67303" x2="52506" y2="67303"/>
                          <a14:foregroundMark x1="54654" y1="65632" x2="54654" y2="65632"/>
                          <a14:foregroundMark x1="26492" y1="48608" x2="26492" y2="48608"/>
                          <a14:foregroundMark x1="55449" y1="63962" x2="56484" y2="63803"/>
                          <a14:foregroundMark x1="59825" y1="60700" x2="59825" y2="6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95" y="2257542"/>
              <a:ext cx="777201" cy="739941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4098199" y="398771"/>
            <a:ext cx="24519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Кусудама</a:t>
            </a:r>
          </a:p>
        </p:txBody>
      </p:sp>
      <p:pic>
        <p:nvPicPr>
          <p:cNvPr id="3074" name="Picture 2" descr="https://paper-land.ru/wp-content/uploads/0/f/7/0f7c27995f15de352bf7811b422b60d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712445"/>
            <a:ext cx="2677038" cy="200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2784165"/>
            <a:ext cx="684586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25" name="Прямоугольник 24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19" y="6752577"/>
              <a:ext cx="5005641" cy="1402898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Цветная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Простой карандаш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Линейка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66186" y="3440832"/>
            <a:ext cx="3035265" cy="2168593"/>
            <a:chOff x="366186" y="3440832"/>
            <a:chExt cx="3035265" cy="2168593"/>
          </a:xfrm>
        </p:grpSpPr>
        <p:pic>
          <p:nvPicPr>
            <p:cNvPr id="28" name="Рисунок 27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14" y="3440832"/>
              <a:ext cx="1684810" cy="158915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66186" y="5029989"/>
              <a:ext cx="3035265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1. Из бумаги голубого цвета вырезаем квадраты 8*8 см.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686663" y="3441148"/>
            <a:ext cx="2790764" cy="2399109"/>
            <a:chOff x="3686663" y="3441148"/>
            <a:chExt cx="2790764" cy="2399109"/>
          </a:xfrm>
        </p:grpSpPr>
        <p:pic>
          <p:nvPicPr>
            <p:cNvPr id="31" name="Рисунок 30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640" y="3441148"/>
              <a:ext cx="1684810" cy="158884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86663" y="5029989"/>
              <a:ext cx="2790764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2. Нам </a:t>
              </a:r>
              <a:r>
                <a:rPr lang="ru-RU" sz="1500" dirty="0" smtClean="0">
                  <a:latin typeface="Times New Roman" pitchFamily="18" charset="0"/>
                  <a:cs typeface="Times New Roman" pitchFamily="18" charset="0"/>
                </a:rPr>
                <a:t>понадобится </a:t>
              </a: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12 наборов по 5 квадратов. Всего 60 квадратов.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2" y="3441148"/>
            <a:ext cx="2035752" cy="1588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32" y="3441148"/>
            <a:ext cx="2217026" cy="1589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14212" r="1178" b="16685"/>
          <a:stretch/>
        </p:blipFill>
        <p:spPr>
          <a:xfrm flipH="1">
            <a:off x="1051223" y="5840257"/>
            <a:ext cx="1665189" cy="153426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61250" y="7374525"/>
            <a:ext cx="3035265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Берём один квадратик.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12539" r="-743" b="18357"/>
          <a:stretch/>
        </p:blipFill>
        <p:spPr>
          <a:xfrm>
            <a:off x="4250133" y="5840257"/>
            <a:ext cx="1665189" cy="15342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65094" y="7374524"/>
            <a:ext cx="3035265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Складываем его пополам по диагонали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15"/>
            <a:extLst>
              <a:ext uri="{FF2B5EF4-FFF2-40B4-BE49-F238E27FC236}">
                <a16:creationId xmlns:a16="http://schemas.microsoft.com/office/drawing/2014/main" id="{8195D175-7D01-4819-6E0A-14A9A403C5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00" y="981470"/>
            <a:ext cx="1665258" cy="16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93752" y="21405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5. Правый уголок прикладываем к верхнему.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8"/>
            <a:ext cx="1641009" cy="1562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805" y="21405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1500" dirty="0">
                <a:latin typeface="Times New Roman"/>
                <a:ea typeface="Calibri"/>
              </a:rPr>
              <a:t> Левый уголок также прикладываем к верхнему.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564507"/>
            <a:ext cx="1641009" cy="1562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 b="17912"/>
          <a:stretch/>
        </p:blipFill>
        <p:spPr>
          <a:xfrm>
            <a:off x="1086475" y="564509"/>
            <a:ext cx="1641009" cy="1562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20057"/>
          <a:stretch/>
        </p:blipFill>
        <p:spPr>
          <a:xfrm>
            <a:off x="3985529" y="564509"/>
            <a:ext cx="1641009" cy="156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b="21605"/>
          <a:stretch/>
        </p:blipFill>
        <p:spPr>
          <a:xfrm>
            <a:off x="1086476" y="2720009"/>
            <a:ext cx="1641009" cy="1547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750" y="42676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7. Берём правый угол и немного отгибаем его.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2805" y="671257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10. Края уголков загибаем вниз ровно по линии задней стенки</a:t>
            </a:r>
            <a:r>
              <a:rPr lang="ru-RU" sz="1500" dirty="0" smtClean="0">
                <a:latin typeface="Times New Roman"/>
                <a:ea typeface="Calibri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2804" y="4311158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8. Приминаем его так, чтобы линия сгиба на нём была по центру</a:t>
            </a:r>
            <a:r>
              <a:rPr lang="ru-RU" sz="1500" dirty="0" smtClean="0">
                <a:latin typeface="Times New Roman"/>
                <a:ea typeface="Calibri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752" y="671257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9. С </a:t>
            </a:r>
            <a:r>
              <a:rPr lang="ru-RU" sz="1500" dirty="0" smtClean="0">
                <a:latin typeface="Times New Roman"/>
                <a:ea typeface="Calibri"/>
              </a:rPr>
              <a:t>левым </a:t>
            </a:r>
            <a:r>
              <a:rPr lang="ru-RU" sz="1500" dirty="0">
                <a:latin typeface="Times New Roman"/>
                <a:ea typeface="Calibri"/>
              </a:rPr>
              <a:t>уголком проделываем тоже самое.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 b="13640"/>
          <a:stretch/>
        </p:blipFill>
        <p:spPr>
          <a:xfrm>
            <a:off x="3985529" y="2720009"/>
            <a:ext cx="1641008" cy="15911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 b="14392"/>
          <a:stretch/>
        </p:blipFill>
        <p:spPr>
          <a:xfrm>
            <a:off x="1086474" y="5121426"/>
            <a:ext cx="1641009" cy="15911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14742"/>
          <a:stretch/>
        </p:blipFill>
        <p:spPr>
          <a:xfrm>
            <a:off x="3985528" y="5121426"/>
            <a:ext cx="1641009" cy="15911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14742"/>
          <a:stretch/>
        </p:blipFill>
        <p:spPr>
          <a:xfrm>
            <a:off x="1086472" y="7292008"/>
            <a:ext cx="1641009" cy="15911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92328" y="888315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12. Левый также складываем пополам</a:t>
            </a:r>
            <a:r>
              <a:rPr lang="ru-RU" sz="1500" dirty="0" smtClean="0">
                <a:latin typeface="Times New Roman"/>
                <a:ea typeface="Calibri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752" y="888315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11. Правый треугольник складываем пополам</a:t>
            </a:r>
            <a:r>
              <a:rPr lang="ru-RU" sz="1500" dirty="0" smtClean="0">
                <a:latin typeface="Times New Roman"/>
                <a:ea typeface="Calibri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1" b="15508"/>
          <a:stretch/>
        </p:blipFill>
        <p:spPr>
          <a:xfrm>
            <a:off x="3985051" y="7292008"/>
            <a:ext cx="1641013" cy="15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0" y="360649"/>
            <a:ext cx="6862170" cy="9564823"/>
            <a:chOff x="0" y="360649"/>
            <a:chExt cx="6862170" cy="956482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0796"/>
              <a:ext cx="6862170" cy="874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93752" y="214057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13. Боковые стенки заготовки склеиваем между собой, образуя конус.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 b="17912"/>
          <a:stretch/>
        </p:blipFill>
        <p:spPr>
          <a:xfrm>
            <a:off x="1086475" y="564509"/>
            <a:ext cx="1641009" cy="1562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805" y="21405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Для одного цветка нам понадобиться 5 таких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конусов</a:t>
            </a:r>
            <a:r>
              <a:rPr lang="ru-RU" sz="1500" dirty="0" smtClean="0">
                <a:latin typeface="Times New Roman"/>
                <a:ea typeface="Calibri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20057"/>
          <a:stretch/>
        </p:blipFill>
        <p:spPr>
          <a:xfrm>
            <a:off x="3985529" y="564509"/>
            <a:ext cx="1641009" cy="1562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3984"/>
          <a:stretch/>
        </p:blipFill>
        <p:spPr>
          <a:xfrm>
            <a:off x="1086474" y="564509"/>
            <a:ext cx="1641009" cy="1576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 b="19143"/>
          <a:stretch/>
        </p:blipFill>
        <p:spPr>
          <a:xfrm>
            <a:off x="3985529" y="564509"/>
            <a:ext cx="1641009" cy="156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4611"/>
          <a:stretch/>
        </p:blipFill>
        <p:spPr>
          <a:xfrm>
            <a:off x="1086472" y="2950841"/>
            <a:ext cx="1641009" cy="15623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752" y="4513178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15. Склеиваем конусы между собой, нанося клей ближе к месту склеивания боковых стенок. 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747" y="7116615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17. Проклеив между собой все 5 </a:t>
            </a:r>
            <a:r>
              <a:rPr lang="ru-RU" sz="1500" dirty="0" smtClean="0">
                <a:latin typeface="Times New Roman"/>
                <a:ea typeface="Calibri"/>
              </a:rPr>
              <a:t>конусов, </a:t>
            </a:r>
            <a:r>
              <a:rPr lang="ru-RU" sz="1500" dirty="0">
                <a:latin typeface="Times New Roman"/>
                <a:ea typeface="Calibri"/>
              </a:rPr>
              <a:t>мы </a:t>
            </a:r>
            <a:r>
              <a:rPr lang="ru-RU" sz="1500" dirty="0" smtClean="0">
                <a:latin typeface="Times New Roman"/>
                <a:ea typeface="Calibri"/>
              </a:rPr>
              <a:t>получаем</a:t>
            </a:r>
          </a:p>
          <a:p>
            <a:pPr algn="ctr"/>
            <a:r>
              <a:rPr lang="ru-RU" sz="1500" dirty="0" smtClean="0">
                <a:latin typeface="Times New Roman"/>
                <a:ea typeface="Calibri"/>
              </a:rPr>
              <a:t>1 </a:t>
            </a:r>
            <a:r>
              <a:rPr lang="ru-RU" sz="1500" dirty="0">
                <a:latin typeface="Times New Roman"/>
                <a:ea typeface="Calibri"/>
              </a:rPr>
              <a:t>цветок.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210" y="9489220"/>
            <a:ext cx="2915541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19. Наносим клей на 2 лепестка.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2806" y="4513178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16. Промазывая поочерёдно каждый конус, присоединяем к нему следующий.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2803" y="7116615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18. Всего цветков должно быть 12.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18046"/>
          <a:stretch/>
        </p:blipFill>
        <p:spPr>
          <a:xfrm>
            <a:off x="3985529" y="2950841"/>
            <a:ext cx="1641012" cy="15623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 b="3908"/>
          <a:stretch/>
        </p:blipFill>
        <p:spPr>
          <a:xfrm>
            <a:off x="1086476" y="5554279"/>
            <a:ext cx="1641009" cy="1562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24" y="5554278"/>
            <a:ext cx="2365217" cy="15623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4802"/>
          <a:stretch/>
        </p:blipFill>
        <p:spPr>
          <a:xfrm>
            <a:off x="1086475" y="7926883"/>
            <a:ext cx="1641005" cy="15623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4" b="13241"/>
          <a:stretch/>
        </p:blipFill>
        <p:spPr>
          <a:xfrm>
            <a:off x="3985529" y="7926883"/>
            <a:ext cx="1641004" cy="15623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3758" y="9489219"/>
            <a:ext cx="3204546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20. Присоединяем к ним 2 цветок.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93752" y="214057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21. К ним приклеиваем ещё один цветок.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3984"/>
          <a:stretch/>
        </p:blipFill>
        <p:spPr>
          <a:xfrm>
            <a:off x="1086474" y="564509"/>
            <a:ext cx="1641009" cy="1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805" y="2140573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22. Так поочерёдно склеиваем между собой все цветки, образуя шар.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 b="19143"/>
          <a:stretch/>
        </p:blipFill>
        <p:spPr>
          <a:xfrm>
            <a:off x="3985529" y="564509"/>
            <a:ext cx="1641009" cy="1562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 b="18516"/>
          <a:stretch/>
        </p:blipFill>
        <p:spPr>
          <a:xfrm>
            <a:off x="1086474" y="564509"/>
            <a:ext cx="1641009" cy="1576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3984"/>
          <a:stretch/>
        </p:blipFill>
        <p:spPr>
          <a:xfrm>
            <a:off x="3985528" y="564509"/>
            <a:ext cx="1641009" cy="1576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24"/>
            <a:ext cx="6858000" cy="914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55051" y="3212401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кусудама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готова!</a:t>
            </a:r>
          </a:p>
        </p:txBody>
      </p:sp>
    </p:spTree>
    <p:extLst>
      <p:ext uri="{BB962C8B-B14F-4D97-AF65-F5344CB8AC3E}">
        <p14:creationId xmlns:p14="http://schemas.microsoft.com/office/powerpoint/2010/main" val="29065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796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129724"/>
            <a:ext cx="6550150" cy="461850"/>
            <a:chOff x="-1" y="103738"/>
            <a:chExt cx="4986909" cy="369332"/>
          </a:xfrm>
        </p:grpSpPr>
        <p:sp>
          <p:nvSpPr>
            <p:cNvPr id="4" name="TextBox 3"/>
            <p:cNvSpPr txBox="1"/>
            <p:nvPr/>
          </p:nvSpPr>
          <p:spPr>
            <a:xfrm>
              <a:off x="-1" y="103738"/>
              <a:ext cx="2754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МОДУЛЬНОЕ ОРИГАМИ</a:t>
              </a:r>
            </a:p>
          </p:txBody>
        </p:sp>
        <p:cxnSp>
          <p:nvCxnSpPr>
            <p:cNvPr id="5" name="Прямая соединительная линия 4"/>
            <p:cNvCxnSpPr>
              <a:stCxn id="4" idx="3"/>
            </p:cNvCxnSpPr>
            <p:nvPr/>
          </p:nvCxnSpPr>
          <p:spPr>
            <a:xfrm>
              <a:off x="2754660" y="288404"/>
              <a:ext cx="223224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760141"/>
            <a:ext cx="3199095" cy="1903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" y="2896273"/>
            <a:ext cx="684586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pic>
        <p:nvPicPr>
          <p:cNvPr id="23" name="Рисунок 2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" y="3422216"/>
            <a:ext cx="1684810" cy="1589157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40" y="3422216"/>
            <a:ext cx="1669176" cy="158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70588" y="5011373"/>
            <a:ext cx="3035265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500" dirty="0">
                <a:latin typeface="Times New Roman"/>
                <a:ea typeface="Calibri"/>
              </a:rPr>
              <a:t> Расчерчиваем на альбомном листе прямоугольники 7*5 см. На одном листе вмещается 16 фигур.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88772" y="5011373"/>
            <a:ext cx="2790764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2. Нам понадобятся 2 с половиной листа белой бумаги для 45 прямоугольников.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31" name="Прямоугольник 30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19" y="6752577"/>
              <a:ext cx="5005641" cy="1132164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Цветная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endParaRPr lang="ru-RU" dirty="0"/>
            </a:p>
          </p:txBody>
        </p:sp>
      </p:grpSp>
      <p:pic>
        <p:nvPicPr>
          <p:cNvPr id="33" name="Рисунок 32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39" y="5973559"/>
            <a:ext cx="1684810" cy="158915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6472" y="7562717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3. Также нам понадобятся 8 листов сиреневого цвета для 125 прямоугольников.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92" y="5973562"/>
            <a:ext cx="1684813" cy="15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688772" y="7571305"/>
            <a:ext cx="2790764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4. Наконец, вырезаем 1 прямоугольник розового цвета</a:t>
            </a:r>
            <a:r>
              <a:rPr lang="ru-RU" sz="1400" dirty="0">
                <a:latin typeface="Times New Roman"/>
                <a:ea typeface="Calibri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841005" y="984316"/>
            <a:ext cx="2466446" cy="1600884"/>
            <a:chOff x="667235" y="1369376"/>
            <a:chExt cx="2466446" cy="1600884"/>
          </a:xfrm>
        </p:grpSpPr>
        <p:pic>
          <p:nvPicPr>
            <p:cNvPr id="24" name="Picture 2" descr="https://sun9-69.userapi.com/impg/utB4dq56r-On3pv_3w84aukBW9GfKLuaUMnn8g/VgsSN16Xgwc.jpg?size=640x640&amp;quality=95&amp;sign=a372f3e0543af4fd0b06b8b5642a79fd&amp;type=albu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40781" y1="47656" x2="40781" y2="47656"/>
                          <a14:foregroundMark x1="38125" y1="43438" x2="38125" y2="4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480" y="2072680"/>
              <a:ext cx="777201" cy="77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5" b="2205"/>
            <a:stretch/>
          </p:blipFill>
          <p:spPr bwMode="auto">
            <a:xfrm>
              <a:off x="667235" y="1369376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449365" y="402097"/>
            <a:ext cx="24664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Пингвин</a:t>
            </a:r>
          </a:p>
        </p:txBody>
      </p:sp>
      <p:pic>
        <p:nvPicPr>
          <p:cNvPr id="2" name="Рисунок 1">
            <a:hlinkClick r:id="rId14"/>
            <a:extLst>
              <a:ext uri="{FF2B5EF4-FFF2-40B4-BE49-F238E27FC236}">
                <a16:creationId xmlns:a16="http://schemas.microsoft.com/office/drawing/2014/main" id="{A1A20F51-1B2A-68DB-4F74-2AEB5B681F1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6886" y="938000"/>
            <a:ext cx="1702986" cy="17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3752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5. Начинаем собирать модули. Складываем прямоугольник горизонтально пополам.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2805" y="2140573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1500" dirty="0">
                <a:latin typeface="Times New Roman"/>
                <a:ea typeface="Calibri"/>
              </a:rPr>
              <a:t> Еще раз складываем пополам, но вертикально. Раскрываем обратно.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8"/>
            <a:ext cx="1641009" cy="156233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564507"/>
            <a:ext cx="1641009" cy="156234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2948810"/>
            <a:ext cx="1641009" cy="1562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752" y="4511149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7. Верхние уголки сгибаем к центральной линии.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29" y="2948809"/>
            <a:ext cx="1641009" cy="15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92804" y="4511149"/>
            <a:ext cx="2826458" cy="85874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1020"/>
              </a:spcAft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Переворачиваем бумажку и выступающие крайние углы сгибаем вверх.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351343"/>
            <a:ext cx="1641009" cy="1559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752" y="6910767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500" dirty="0">
                <a:latin typeface="Times New Roman"/>
                <a:ea typeface="Calibri"/>
              </a:rPr>
              <a:t>Прячем уголки так, чтобы получился треугольник.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5352462"/>
            <a:ext cx="1641009" cy="15583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92805" y="6910765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10. Сгибаем заготовку по середине. Модуль готов.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7488079"/>
            <a:ext cx="1641009" cy="15583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752" y="9046384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11. Делаем модули из всех нарезанных листочков.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81" y="7488079"/>
            <a:ext cx="1641009" cy="15583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50879" y="9046384"/>
            <a:ext cx="331030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sz="1500" dirty="0">
                <a:latin typeface="Times New Roman"/>
                <a:ea typeface="Calibri"/>
              </a:rPr>
              <a:t> Начинаем сборку с сиреневого. Два модуля стоят на короткой стороне. Один модуль на длинной.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7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360649"/>
            <a:ext cx="6862170" cy="9564823"/>
            <a:chOff x="0" y="360649"/>
            <a:chExt cx="6862170" cy="956482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0796"/>
              <a:ext cx="6862170" cy="874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8"/>
            <a:ext cx="1641009" cy="156233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564507"/>
            <a:ext cx="1641009" cy="1562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52" y="2140573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ea typeface="Calibri"/>
                <a:cs typeface="Times New Roman" pitchFamily="18" charset="0"/>
              </a:rPr>
              <a:t>13.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Вставляем по одному концу модулей в «кармашки» третьего из них. Должно получиться как на фотографии.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751" y="5186029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</a:rPr>
              <a:t>15. В 3 ряду – 9 сиреневых и 5 белых модулей.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3695" y="2140573"/>
            <a:ext cx="2893433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По бокам 1 ряда добавляем еще модулей и </a:t>
            </a:r>
          </a:p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делаем те же действия. </a:t>
            </a:r>
          </a:p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1 ряду – 7 сиреневых и 7 белых модулей. Во 2 ряду – 8 сиреневых и 6 белых модулей.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7185" y="5186031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ru-RU" sz="1500" dirty="0">
                <a:latin typeface="Times New Roman"/>
                <a:ea typeface="Calibri"/>
              </a:rPr>
              <a:t> В 4 ряду – 10 сиреневых и 4 белых модуля.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0671" y="7889027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/>
                <a:ea typeface="Calibri"/>
                <a:cs typeface="Times New Roman"/>
              </a:rPr>
              <a:t>18. В 6 ряду – 12 сиреневых модулей и 2 белых.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3641585"/>
            <a:ext cx="1641009" cy="156233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3641586"/>
            <a:ext cx="1641009" cy="154444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6330359"/>
            <a:ext cx="1641009" cy="154444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9" y="6330358"/>
            <a:ext cx="1640255" cy="15444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749" y="7889027"/>
            <a:ext cx="2826458" cy="110573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1020"/>
              </a:spcAft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Выворачиваем заготовку, формируем стенки тела. </a:t>
            </a:r>
            <a:r>
              <a:rPr lang="ru-RU" sz="1500" dirty="0">
                <a:latin typeface="Times New Roman"/>
                <a:ea typeface="Calibri"/>
              </a:rPr>
              <a:t>В 5 ряду – 11 сиреневых и 3 белых модуля.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0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493752" y="564506"/>
            <a:ext cx="2826458" cy="2370576"/>
            <a:chOff x="493752" y="564506"/>
            <a:chExt cx="2826458" cy="2370576"/>
          </a:xfrm>
        </p:grpSpPr>
        <p:pic>
          <p:nvPicPr>
            <p:cNvPr id="6" name="Рисунок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75" y="564506"/>
              <a:ext cx="1641009" cy="156233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93752" y="2126844"/>
              <a:ext cx="2826458" cy="80823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ea typeface="Calibri"/>
                  <a:cs typeface="Times New Roman" pitchFamily="18" charset="0"/>
                </a:rPr>
                <a:t>19. </a:t>
              </a:r>
              <a:r>
                <a:rPr lang="ru-RU" sz="1500" dirty="0">
                  <a:latin typeface="Times New Roman"/>
                  <a:ea typeface="Calibri"/>
                </a:rPr>
                <a:t>В 7 ряду модули надеваем короткой стороной вниз – 11 сиреневых и 3 белых.</a:t>
              </a: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92804" y="564506"/>
            <a:ext cx="2826458" cy="2370578"/>
            <a:chOff x="3392804" y="564506"/>
            <a:chExt cx="2826458" cy="2370578"/>
          </a:xfrm>
        </p:grpSpPr>
        <p:pic>
          <p:nvPicPr>
            <p:cNvPr id="7" name="Рисунок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754" y="564506"/>
              <a:ext cx="1641009" cy="15623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92804" y="2126846"/>
              <a:ext cx="2826458" cy="80823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20.</a:t>
              </a:r>
              <a:r>
                <a:rPr lang="ru-RU" sz="1500" dirty="0">
                  <a:latin typeface="Times New Roman"/>
                  <a:ea typeface="Calibri"/>
                </a:rPr>
                <a:t> В 8 ряду продолжаем обычно вставлять модули – 10 сиреневых и 4 белых.</a:t>
              </a: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2948810"/>
            <a:ext cx="1641009" cy="156233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27" y="2949953"/>
            <a:ext cx="1641009" cy="15611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752" y="4511149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21. </a:t>
            </a:r>
            <a:r>
              <a:rPr lang="ru-RU" sz="1500" dirty="0">
                <a:latin typeface="Times New Roman"/>
                <a:ea typeface="Calibri"/>
              </a:rPr>
              <a:t>В 9 ряду – 9 сиреневых и 5 белых модулей.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2804" y="4511149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22.</a:t>
            </a:r>
            <a:r>
              <a:rPr lang="ru-RU" sz="1500" dirty="0">
                <a:latin typeface="Times New Roman"/>
                <a:ea typeface="Calibri"/>
              </a:rPr>
              <a:t> В 10 ряду – 10 сиреневых и 4 белых модуля.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088461"/>
            <a:ext cx="1641009" cy="15611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065" y="6649657"/>
            <a:ext cx="3131516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23.</a:t>
            </a:r>
            <a:r>
              <a:rPr lang="ru-RU" sz="1500" dirty="0">
                <a:latin typeface="Times New Roman"/>
              </a:rPr>
              <a:t> </a:t>
            </a:r>
            <a:r>
              <a:rPr lang="ru-RU" sz="1500" dirty="0">
                <a:latin typeface="Times New Roman"/>
                <a:ea typeface="Calibri"/>
              </a:rPr>
              <a:t>В 11 ряду – 12 сиреневых и 2 белых модуля. Между белыми один сиреневый модуль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4" y="5088461"/>
            <a:ext cx="1641009" cy="156119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0" y="7457894"/>
            <a:ext cx="1641009" cy="15611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87343" y="6649657"/>
            <a:ext cx="3029830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24.</a:t>
            </a:r>
            <a:r>
              <a:rPr lang="ru-RU" sz="1500" dirty="0">
                <a:latin typeface="Times New Roman"/>
                <a:ea typeface="Calibri"/>
              </a:rPr>
              <a:t> В 12 ряду – 14 сиреневых модуля.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632" y="9019090"/>
            <a:ext cx="5685186" cy="85682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>
              <a:lnSpc>
                <a:spcPct val="107000"/>
              </a:lnSpc>
              <a:spcAft>
                <a:spcPts val="1020"/>
              </a:spcAft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25.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В 6 ряд по бокам вставляем 2 сиреневых модуля – крылышки. В 9 ряду по середине вставляем розовый модуль – клювик. </a:t>
            </a:r>
            <a:r>
              <a:rPr lang="ru-RU" sz="1500" dirty="0">
                <a:latin typeface="Times New Roman"/>
                <a:ea typeface="Calibri"/>
              </a:rPr>
              <a:t>Вырезаем и приклеиваем глазки.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Готово!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407" y1="33898" x2="44407" y2="33898"/>
                        <a14:foregroundMark x1="59661" y1="32542" x2="59661" y2="3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74" y="6938313"/>
            <a:ext cx="3217315" cy="306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29724"/>
            <a:ext cx="6862935" cy="9831485"/>
            <a:chOff x="1" y="129724"/>
            <a:chExt cx="6862935" cy="98314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1" y="129724"/>
              <a:ext cx="6550148" cy="471714"/>
              <a:chOff x="1" y="129724"/>
              <a:chExt cx="6550148" cy="47171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" y="129724"/>
                <a:ext cx="4149079" cy="471714"/>
              </a:xfrm>
              <a:prstGeom prst="rect">
                <a:avLst/>
              </a:prstGeom>
              <a:noFill/>
            </p:spPr>
            <p:txBody>
              <a:bodyPr wrap="square" lIns="116632" tIns="58316" rIns="116632" bIns="58316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СЮЖЕТНАЯ АППЛИКАЦИЯ</a:t>
                </a:r>
              </a:p>
            </p:txBody>
          </p:sp>
          <p:cxnSp>
            <p:nvCxnSpPr>
              <p:cNvPr id="6" name="Прямая соединительная линия 5"/>
              <p:cNvCxnSpPr>
                <a:stCxn id="5" idx="3"/>
              </p:cNvCxnSpPr>
              <p:nvPr/>
            </p:nvCxnSpPr>
            <p:spPr>
              <a:xfrm flipV="1">
                <a:off x="4149080" y="360651"/>
                <a:ext cx="2401069" cy="493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26" y="1003670"/>
            <a:ext cx="316012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11" y="601438"/>
            <a:ext cx="3580925" cy="296470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Басня «Лиса и Ворона»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Нам помнится, вороне,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 может быть, собаке,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 может быть, корове,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однажды повезло.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Послал ей кто-то сыра,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грамм, думается, двести,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 может быть, и триста,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 может, полкило.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(Пластилиновая ворона)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852" y="3566142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-165295" y="8444104"/>
            <a:ext cx="7342294" cy="2844376"/>
            <a:chOff x="-165295" y="8444104"/>
            <a:chExt cx="7342294" cy="2844376"/>
          </a:xfrm>
        </p:grpSpPr>
        <p:sp>
          <p:nvSpPr>
            <p:cNvPr id="11" name="Прямоугольник 10"/>
            <p:cNvSpPr/>
            <p:nvPr/>
          </p:nvSpPr>
          <p:spPr>
            <a:xfrm rot="245739">
              <a:off x="-165295" y="8523521"/>
              <a:ext cx="7342294" cy="276495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16632" tIns="58316" rIns="116632" bIns="58316"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292" y="8444104"/>
              <a:ext cx="6620357" cy="1087267"/>
            </a:xfrm>
            <a:prstGeom prst="rect">
              <a:avLst/>
            </a:prstGeom>
            <a:noFill/>
          </p:spPr>
          <p:txBody>
            <a:bodyPr wrap="square" lIns="116632" tIns="58316" rIns="116632" bIns="58316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Цветная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Белая бумага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Чёрный фломастер 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 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Простой карандаш</a:t>
              </a: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4130" y1="27892" x2="74130" y2="27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645" y="8931741"/>
              <a:ext cx="777201" cy="74396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78990" y="5701937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На цветную бумаге обводим и вырезаем трафареты.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5748" y="5701937"/>
            <a:ext cx="3028677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У нас должна быть рыжая лисица, чёрная ворона, жёлтый кусочек сыра и коричневая ветка.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0" y="4032760"/>
            <a:ext cx="1669177" cy="16691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6" y="4033026"/>
            <a:ext cx="1668911" cy="16689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3" y="6281373"/>
            <a:ext cx="1669444" cy="16694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3196" y="7950817"/>
            <a:ext cx="311680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После вырезаем мелкие детали из белой и чёрной бумаги.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6" y="6512205"/>
            <a:ext cx="1668911" cy="16689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10092" y="8181116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Из белого листа вырезаем квадрат.</a:t>
            </a:r>
          </a:p>
        </p:txBody>
      </p:sp>
    </p:spTree>
    <p:extLst>
      <p:ext uri="{BB962C8B-B14F-4D97-AF65-F5344CB8AC3E}">
        <p14:creationId xmlns:p14="http://schemas.microsoft.com/office/powerpoint/2010/main" val="25912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796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129724"/>
            <a:ext cx="6550150" cy="461850"/>
            <a:chOff x="-1" y="103738"/>
            <a:chExt cx="4986909" cy="369332"/>
          </a:xfrm>
        </p:grpSpPr>
        <p:sp>
          <p:nvSpPr>
            <p:cNvPr id="4" name="TextBox 3"/>
            <p:cNvSpPr txBox="1"/>
            <p:nvPr/>
          </p:nvSpPr>
          <p:spPr>
            <a:xfrm>
              <a:off x="-1" y="103738"/>
              <a:ext cx="1530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КВИЛЛИНГ</a:t>
              </a:r>
            </a:p>
          </p:txBody>
        </p:sp>
        <p:cxnSp>
          <p:nvCxnSpPr>
            <p:cNvPr id="5" name="Прямая соединительная линия 4"/>
            <p:cNvCxnSpPr>
              <a:stCxn id="4" idx="3"/>
            </p:cNvCxnSpPr>
            <p:nvPr/>
          </p:nvCxnSpPr>
          <p:spPr>
            <a:xfrm>
              <a:off x="1530524" y="288404"/>
              <a:ext cx="345638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art-dot.ru/wp-content/uploads/2013/05/ySiGYrKEo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245" y1="86741" x2="45245" y2="86741"/>
                        <a14:backgroundMark x1="54611" y1="86493" x2="54611" y2="86493"/>
                        <a14:backgroundMark x1="45245" y1="79306" x2="45245" y2="7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108" y="38441"/>
            <a:ext cx="2831171" cy="32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1480" y="2846516"/>
            <a:ext cx="684586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sp>
        <p:nvSpPr>
          <p:cNvPr id="9" name="Прямоугольник 8"/>
          <p:cNvSpPr/>
          <p:nvPr/>
        </p:nvSpPr>
        <p:spPr>
          <a:xfrm rot="245739">
            <a:off x="-165295" y="8523520"/>
            <a:ext cx="7342294" cy="27649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-165295" y="8444104"/>
            <a:ext cx="7342294" cy="2844375"/>
            <a:chOff x="-125846" y="6752577"/>
            <a:chExt cx="5590002" cy="2274588"/>
          </a:xfrm>
        </p:grpSpPr>
        <p:sp>
          <p:nvSpPr>
            <p:cNvPr id="11" name="Прямоугольник 10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19" y="6752577"/>
              <a:ext cx="5005641" cy="1415772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Полоски для квиллинга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Канцелярский нож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Зубочистка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186" y="3440832"/>
            <a:ext cx="3035265" cy="2399425"/>
            <a:chOff x="366186" y="3440832"/>
            <a:chExt cx="3035265" cy="2399425"/>
          </a:xfrm>
        </p:grpSpPr>
        <p:pic>
          <p:nvPicPr>
            <p:cNvPr id="13" name="Рисунок 12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14" y="3440832"/>
              <a:ext cx="1684810" cy="158915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6186" y="5029989"/>
              <a:ext cx="3035265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1.</a:t>
              </a:r>
              <a:r>
                <a:rPr lang="ru-RU" sz="1500" dirty="0">
                  <a:latin typeface="Times New Roman"/>
                  <a:ea typeface="Calibri"/>
                </a:rPr>
                <a:t> Кончик зубочистки разрезаем канцелярским ножом пополам примерно на 0.5 см.</a:t>
              </a: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686663" y="3441148"/>
            <a:ext cx="2790764" cy="2860774"/>
            <a:chOff x="3686663" y="3441148"/>
            <a:chExt cx="2790764" cy="2860774"/>
          </a:xfrm>
        </p:grpSpPr>
        <p:pic>
          <p:nvPicPr>
            <p:cNvPr id="16" name="Рисунок 15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640" y="3441148"/>
              <a:ext cx="1684810" cy="158884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86663" y="5029989"/>
              <a:ext cx="2790764" cy="1271933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/>
                  <a:ea typeface="Calibri"/>
                </a:rPr>
                <a:t>2. Кончик светло-розовой полоски для квиллинга вставляем в разрезанную зубочистку и начинаем туго закручивать.</a:t>
              </a: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Рисунок 17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3" y="5840257"/>
            <a:ext cx="1684810" cy="15888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6185" y="7429098"/>
            <a:ext cx="3035265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500" dirty="0">
                <a:latin typeface="Times New Roman"/>
                <a:ea typeface="Calibri"/>
              </a:rPr>
              <a:t> По завершении одной полоски ее конец склеиваем с началом следующей. Продолжаем закручивать.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40" y="6301922"/>
            <a:ext cx="1684810" cy="15888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86663" y="7890763"/>
            <a:ext cx="2790764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Для туловища совы понадобится круг из 9 полосок. 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777074" y="981323"/>
            <a:ext cx="2466446" cy="1600884"/>
            <a:chOff x="667235" y="1369376"/>
            <a:chExt cx="2466446" cy="1600884"/>
          </a:xfrm>
        </p:grpSpPr>
        <p:pic>
          <p:nvPicPr>
            <p:cNvPr id="23" name="Picture 2" descr="https://sun9-69.userapi.com/impg/utB4dq56r-On3pv_3w84aukBW9GfKLuaUMnn8g/VgsSN16Xgwc.jpg?size=640x640&amp;quality=95&amp;sign=a372f3e0543af4fd0b06b8b5642a79fd&amp;type=albu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40781" y1="47656" x2="40781" y2="47656"/>
                          <a14:foregroundMark x1="38125" y1="43438" x2="38125" y2="4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480" y="2072680"/>
              <a:ext cx="777201" cy="77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5" b="2205"/>
            <a:stretch/>
          </p:blipFill>
          <p:spPr bwMode="auto">
            <a:xfrm>
              <a:off x="667235" y="1369376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388473" y="454222"/>
            <a:ext cx="24664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Брелок «Сова»</a:t>
            </a:r>
          </a:p>
        </p:txBody>
      </p:sp>
      <p:pic>
        <p:nvPicPr>
          <p:cNvPr id="2" name="Рисунок 1">
            <a:hlinkClick r:id="rId14"/>
            <a:extLst>
              <a:ext uri="{FF2B5EF4-FFF2-40B4-BE49-F238E27FC236}">
                <a16:creationId xmlns:a16="http://schemas.microsoft.com/office/drawing/2014/main" id="{7B192EFB-0077-9AE3-608D-1FD53C7611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37" y="926966"/>
            <a:ext cx="1702986" cy="17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" name="Прямая соединительная линия 3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6"/>
            <a:ext cx="1641009" cy="156233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4" y="564506"/>
            <a:ext cx="1641009" cy="156233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5" y="564506"/>
            <a:ext cx="1641009" cy="156233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4" y="564505"/>
            <a:ext cx="1641009" cy="1595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752" y="2140573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ea typeface="Calibri"/>
                <a:cs typeface="Times New Roman" pitchFamily="18" charset="0"/>
              </a:rPr>
              <a:t>5. Глаза совы делаются подобным способом, но используется только половина полоски и меняются цвета.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6087" y="2160238"/>
            <a:ext cx="3352339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Для двух лапок понадобится ¼ желтой полоски (делим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полоскуь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пополам два раза).  Скручиваем  и придаем им овальную форму.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97" y="3181674"/>
            <a:ext cx="1641009" cy="156233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5" y="3181674"/>
            <a:ext cx="1641008" cy="1562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749" y="4742866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Клюв делаем из ¼ темно-розовой полоски. Придаем форму капельки (прижимаем один кончик).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9029" y="4736424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Половинке темно-розовой полоске придаем форму листа (прижимаем с двух сторон и придаём плавный изгиб).  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4" y="5777524"/>
            <a:ext cx="1641008" cy="1562338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2" y="5777524"/>
            <a:ext cx="1641008" cy="15687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21695" y="7339862"/>
            <a:ext cx="3161122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Два крыла так же в форме капелек. Начинаем собирать. Приклеиваем крылья и лапки к туловищу.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749" y="734630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Делаем две таких бровки. Приклеиваем  их к глазам.</a:t>
            </a:r>
          </a:p>
        </p:txBody>
      </p:sp>
      <p:pic>
        <p:nvPicPr>
          <p:cNvPr id="21" name="Рисунок 20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03" y="7636021"/>
            <a:ext cx="2234802" cy="23251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1385" y="9346036"/>
            <a:ext cx="475522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Так же к туловищу приклеиваем глаза, клюв, и петельку. Наша сова готова!</a:t>
            </a:r>
          </a:p>
        </p:txBody>
      </p:sp>
    </p:spTree>
    <p:extLst>
      <p:ext uri="{BB962C8B-B14F-4D97-AF65-F5344CB8AC3E}">
        <p14:creationId xmlns:p14="http://schemas.microsoft.com/office/powerpoint/2010/main" val="412831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796"/>
            <a:ext cx="6862170" cy="874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-2" y="129724"/>
            <a:ext cx="6550152" cy="446276"/>
            <a:chOff x="-3" y="103738"/>
            <a:chExt cx="4986911" cy="356878"/>
          </a:xfrm>
        </p:grpSpPr>
        <p:sp>
          <p:nvSpPr>
            <p:cNvPr id="10" name="TextBox 9"/>
            <p:cNvSpPr txBox="1"/>
            <p:nvPr/>
          </p:nvSpPr>
          <p:spPr>
            <a:xfrm>
              <a:off x="-3" y="103738"/>
              <a:ext cx="3049228" cy="35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КВИЛЛИНГ. КОМПОЗИЦИЯ</a:t>
              </a:r>
            </a:p>
          </p:txBody>
        </p:sp>
        <p:cxnSp>
          <p:nvCxnSpPr>
            <p:cNvPr id="11" name="Прямая соединительная линия 10"/>
            <p:cNvCxnSpPr>
              <a:stCxn id="10" idx="3"/>
            </p:cNvCxnSpPr>
            <p:nvPr/>
          </p:nvCxnSpPr>
          <p:spPr>
            <a:xfrm>
              <a:off x="3049225" y="282177"/>
              <a:ext cx="1937683" cy="623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0" y="2995846"/>
            <a:ext cx="684586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682620" y="1173158"/>
            <a:ext cx="2451950" cy="1600884"/>
            <a:chOff x="4182895" y="1441202"/>
            <a:chExt cx="2451950" cy="1600884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8" t="3139" r="3509" b="3855"/>
            <a:stretch/>
          </p:blipFill>
          <p:spPr bwMode="auto">
            <a:xfrm>
              <a:off x="4960096" y="1441202"/>
              <a:ext cx="1674749" cy="1600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2108" y1="48130" x2="52108" y2="48130"/>
                          <a14:foregroundMark x1="68815" y1="42084" x2="68815" y2="42084"/>
                          <a14:foregroundMark x1="18775" y1="49403" x2="18775" y2="49403"/>
                          <a14:foregroundMark x1="71519" y1="66746" x2="71519" y2="66746"/>
                          <a14:foregroundMark x1="30628" y1="38584" x2="30628" y2="38584"/>
                          <a14:foregroundMark x1="31026" y1="60700" x2="31026" y2="60700"/>
                          <a14:foregroundMark x1="57995" y1="32697" x2="57995" y2="32697"/>
                          <a14:foregroundMark x1="61257" y1="63166" x2="61257" y2="63166"/>
                          <a14:foregroundMark x1="36516" y1="34368" x2="36516" y2="34368"/>
                          <a14:foregroundMark x1="33970" y1="45664" x2="33970" y2="45664"/>
                          <a14:foregroundMark x1="24185" y1="38982" x2="24185" y2="37947"/>
                          <a14:foregroundMark x1="25617" y1="32697" x2="25617" y2="32697"/>
                          <a14:foregroundMark x1="34845" y1="50278" x2="34845" y2="50278"/>
                          <a14:foregroundMark x1="25617" y1="57916" x2="25617" y2="58791"/>
                          <a14:foregroundMark x1="28799" y1="68178" x2="29435" y2="68178"/>
                          <a14:foregroundMark x1="48608" y1="66746" x2="48608" y2="66746"/>
                          <a14:foregroundMark x1="73588" y1="55688" x2="73588" y2="55688"/>
                          <a14:foregroundMark x1="74861" y1="45028" x2="74861" y2="43755"/>
                          <a14:foregroundMark x1="73986" y1="36913" x2="75020" y2="37072"/>
                          <a14:foregroundMark x1="79634" y1="36277" x2="79634" y2="36277"/>
                          <a14:foregroundMark x1="73588" y1="30867" x2="73588" y2="30867"/>
                          <a14:foregroundMark x1="84248" y1="37709" x2="85680" y2="39618"/>
                          <a14:foregroundMark x1="86317" y1="55211" x2="86317" y2="55211"/>
                          <a14:foregroundMark x1="82339" y1="60859" x2="82339" y2="60859"/>
                          <a14:foregroundMark x1="77327" y1="56325" x2="76293" y2="54813"/>
                          <a14:foregroundMark x1="57757" y1="39777" x2="56722" y2="38743"/>
                          <a14:foregroundMark x1="48608" y1="34208" x2="45267" y2="33970"/>
                          <a14:foregroundMark x1="41925" y1="35879" x2="40255" y2="38743"/>
                          <a14:foregroundMark x1="39379" y1="45823" x2="40255" y2="48767"/>
                          <a14:foregroundMark x1="42562" y1="53142" x2="42721" y2="54415"/>
                          <a14:foregroundMark x1="40016" y1="60223" x2="40016" y2="60223"/>
                          <a14:foregroundMark x1="36675" y1="54177" x2="35640" y2="53142"/>
                          <a14:foregroundMark x1="32538" y1="49006" x2="31265" y2="46301"/>
                          <a14:foregroundMark x1="28799" y1="41925" x2="25855" y2="42084"/>
                          <a14:foregroundMark x1="23946" y1="46460" x2="24423" y2="50676"/>
                          <a14:foregroundMark x1="28162" y1="57518" x2="28799" y2="59189"/>
                          <a14:foregroundMark x1="28799" y1="58791" x2="26889" y2="54177"/>
                          <a14:foregroundMark x1="25457" y1="45823" x2="24821" y2="43119"/>
                          <a14:foregroundMark x1="23150" y1="40414" x2="22514" y2="39777"/>
                          <a14:foregroundMark x1="22514" y1="39777" x2="21877" y2="40652"/>
                          <a14:foregroundMark x1="22275" y1="59029" x2="22275" y2="59029"/>
                          <a14:foregroundMark x1="23787" y1="50676" x2="23787" y2="50676"/>
                          <a14:foregroundMark x1="26889" y1="44232" x2="30867" y2="39618"/>
                          <a14:foregroundMark x1="33970" y1="36913" x2="36913" y2="34606"/>
                          <a14:foregroundMark x1="42562" y1="33970" x2="45426" y2="33731"/>
                          <a14:foregroundMark x1="50835" y1="33572" x2="54654" y2="34208"/>
                          <a14:foregroundMark x1="61257" y1="37709" x2="63564" y2="40255"/>
                          <a14:foregroundMark x1="70247" y1="46937" x2="70485" y2="47494"/>
                          <a14:foregroundMark x1="72156" y1="51870" x2="71917" y2="53540"/>
                          <a14:foregroundMark x1="67940" y1="59427" x2="67144" y2="59825"/>
                          <a14:foregroundMark x1="62928" y1="61893" x2="60859" y2="62132"/>
                          <a14:foregroundMark x1="52983" y1="62371" x2="46937" y2="62371"/>
                          <a14:foregroundMark x1="43119" y1="62132" x2="39220" y2="60700"/>
                          <a14:foregroundMark x1="33572" y1="56881" x2="29196" y2="53142"/>
                          <a14:foregroundMark x1="26651" y1="49006" x2="24423" y2="42959"/>
                          <a14:foregroundMark x1="24423" y1="39379" x2="24582" y2="34606"/>
                          <a14:foregroundMark x1="27287" y1="32936" x2="28958" y2="31901"/>
                          <a14:foregroundMark x1="31504" y1="31265" x2="33970" y2="30867"/>
                          <a14:foregroundMark x1="38982" y1="30231" x2="39618" y2="29992"/>
                          <a14:foregroundMark x1="43357" y1="29992" x2="45903" y2="29833"/>
                          <a14:foregroundMark x1="51472" y1="29833" x2="52745" y2="29833"/>
                          <a14:foregroundMark x1="56881" y1="29833" x2="57757" y2="29833"/>
                          <a14:foregroundMark x1="61257" y1="29833" x2="63166" y2="29833"/>
                          <a14:foregroundMark x1="68417" y1="30469" x2="70883" y2="32936"/>
                          <a14:foregroundMark x1="72554" y1="35402" x2="73190" y2="38186"/>
                          <a14:foregroundMark x1="75656" y1="44391" x2="75656" y2="46301"/>
                          <a14:foregroundMark x1="74463" y1="51313" x2="72792" y2="52983"/>
                          <a14:foregroundMark x1="69610" y1="55688" x2="69610" y2="55688"/>
                          <a14:foregroundMark x1="67303" y1="56722" x2="66269" y2="57757"/>
                          <a14:foregroundMark x1="66269" y1="59427" x2="68417" y2="61257"/>
                          <a14:foregroundMark x1="71281" y1="63166" x2="72792" y2="63405"/>
                          <a14:foregroundMark x1="77327" y1="63564" x2="77327" y2="63564"/>
                          <a14:foregroundMark x1="78600" y1="61893" x2="78600" y2="60223"/>
                          <a14:foregroundMark x1="76134" y1="52745" x2="75259" y2="49403"/>
                          <a14:foregroundMark x1="73588" y1="44391" x2="73190" y2="42323"/>
                          <a14:foregroundMark x1="73986" y1="39777" x2="74463" y2="38743"/>
                          <a14:foregroundMark x1="76134" y1="37709" x2="79236" y2="40414"/>
                          <a14:foregroundMark x1="82339" y1="47096" x2="83850" y2="49642"/>
                          <a14:foregroundMark x1="85442" y1="52506" x2="85442" y2="52506"/>
                          <a14:foregroundMark x1="82975" y1="48130" x2="81702" y2="45028"/>
                          <a14:foregroundMark x1="75656" y1="36913" x2="74622" y2="35243"/>
                          <a14:foregroundMark x1="72315" y1="32936" x2="72315" y2="32936"/>
                          <a14:foregroundMark x1="67940" y1="29833" x2="67940" y2="29833"/>
                          <a14:foregroundMark x1="65712" y1="29356" x2="63564" y2="29356"/>
                          <a14:foregroundMark x1="61257" y1="29833" x2="59029" y2="30469"/>
                          <a14:foregroundMark x1="54813" y1="31265" x2="52108" y2="31663"/>
                          <a14:foregroundMark x1="46698" y1="32140" x2="43994" y2="32140"/>
                          <a14:foregroundMark x1="39220" y1="32299" x2="38584" y2="32538"/>
                          <a14:foregroundMark x1="35640" y1="33333" x2="32299" y2="34368"/>
                          <a14:foregroundMark x1="28321" y1="33970" x2="26094" y2="33970"/>
                          <a14:foregroundMark x1="22275" y1="33333" x2="22275" y2="33333"/>
                          <a14:foregroundMark x1="20446" y1="31901" x2="20446" y2="31901"/>
                          <a14:foregroundMark x1="21718" y1="28958" x2="23787" y2="28799"/>
                          <a14:foregroundMark x1="28799" y1="27924" x2="31026" y2="27924"/>
                          <a14:foregroundMark x1="34606" y1="28321" x2="34606" y2="28321"/>
                          <a14:foregroundMark x1="43994" y1="28162" x2="44630" y2="28162"/>
                          <a14:foregroundMark x1="50438" y1="27924" x2="51074" y2="27685"/>
                          <a14:foregroundMark x1="53381" y1="27128" x2="54654" y2="26889"/>
                          <a14:foregroundMark x1="58552" y1="26651" x2="59189" y2="26651"/>
                          <a14:foregroundMark x1="65076" y1="26651" x2="65076" y2="26651"/>
                          <a14:foregroundMark x1="69451" y1="27526" x2="69451" y2="27526"/>
                          <a14:foregroundMark x1="74622" y1="27924" x2="74622" y2="27924"/>
                          <a14:foregroundMark x1="78998" y1="30231" x2="78998" y2="30231"/>
                          <a14:foregroundMark x1="82737" y1="33174" x2="82737" y2="33174"/>
                          <a14:foregroundMark x1="85680" y1="37550" x2="86555" y2="39220"/>
                          <a14:foregroundMark x1="86317" y1="41687" x2="86317" y2="41687"/>
                          <a14:foregroundMark x1="85442" y1="44789" x2="85442" y2="46698"/>
                          <a14:foregroundMark x1="85680" y1="47494" x2="85680" y2="49403"/>
                          <a14:foregroundMark x1="85044" y1="51472" x2="84646" y2="52983"/>
                          <a14:foregroundMark x1="84407" y1="53779" x2="84010" y2="55449"/>
                          <a14:foregroundMark x1="83373" y1="56881" x2="83373" y2="60223"/>
                          <a14:foregroundMark x1="83373" y1="60223" x2="83373" y2="60223"/>
                          <a14:foregroundMark x1="83373" y1="60859" x2="83214" y2="62530"/>
                          <a14:foregroundMark x1="82578" y1="63166" x2="82578" y2="63166"/>
                          <a14:foregroundMark x1="81543" y1="63962" x2="81305" y2="64598"/>
                          <a14:foregroundMark x1="81066" y1="65076" x2="81066" y2="65076"/>
                          <a14:foregroundMark x1="80032" y1="65632" x2="79395" y2="65871"/>
                          <a14:foregroundMark x1="78839" y1="66269" x2="77327" y2="67303"/>
                          <a14:foregroundMark x1="75895" y1="69451" x2="75895" y2="69451"/>
                          <a14:foregroundMark x1="75259" y1="69610" x2="72156" y2="70247"/>
                          <a14:foregroundMark x1="69610" y1="70485" x2="69610" y2="70485"/>
                          <a14:foregroundMark x1="65712" y1="70247" x2="64837" y2="70247"/>
                          <a14:foregroundMark x1="61734" y1="70485" x2="61734" y2="70485"/>
                          <a14:foregroundMark x1="61496" y1="70485" x2="61496" y2="70485"/>
                          <a14:foregroundMark x1="65712" y1="70644" x2="65712" y2="70644"/>
                          <a14:foregroundMark x1="71758" y1="70485" x2="71758" y2="70485"/>
                          <a14:foregroundMark x1="77804" y1="69849" x2="78600" y2="69610"/>
                          <a14:foregroundMark x1="82975" y1="65632" x2="82975" y2="65632"/>
                          <a14:foregroundMark x1="15434" y1="40891" x2="15434" y2="40891"/>
                          <a14:foregroundMark x1="17343" y1="35879" x2="17343" y2="35879"/>
                          <a14:foregroundMark x1="15831" y1="48608" x2="15831" y2="48608"/>
                          <a14:foregroundMark x1="16706" y1="59029" x2="16706" y2="59029"/>
                          <a14:foregroundMark x1="18377" y1="64598" x2="18377" y2="64598"/>
                          <a14:foregroundMark x1="20446" y1="68576" x2="20446" y2="68576"/>
                          <a14:foregroundMark x1="23946" y1="70008" x2="23946" y2="70008"/>
                          <a14:foregroundMark x1="28560" y1="71281" x2="28560" y2="71281"/>
                          <a14:foregroundMark x1="34368" y1="71679" x2="34368" y2="71679"/>
                          <a14:foregroundMark x1="39618" y1="72315" x2="39618" y2="72315"/>
                          <a14:foregroundMark x1="47096" y1="72315" x2="47096" y2="72315"/>
                          <a14:foregroundMark x1="52506" y1="72156" x2="52506" y2="72156"/>
                          <a14:foregroundMark x1="58552" y1="71519" x2="58552" y2="71519"/>
                          <a14:foregroundMark x1="63803" y1="72315" x2="63803" y2="72315"/>
                          <a14:foregroundMark x1="20605" y1="41925" x2="20605" y2="41925"/>
                          <a14:foregroundMark x1="20446" y1="36038" x2="20446" y2="36038"/>
                          <a14:foregroundMark x1="20048" y1="52745" x2="20048" y2="52745"/>
                          <a14:foregroundMark x1="16070" y1="55052" x2="16070" y2="55052"/>
                          <a14:foregroundMark x1="14399" y1="52745" x2="14797" y2="51472"/>
                          <a14:foregroundMark x1="14797" y1="43755" x2="14797" y2="43755"/>
                          <a14:foregroundMark x1="15831" y1="38743" x2="16070" y2="37947"/>
                          <a14:foregroundMark x1="17900" y1="34208" x2="17900" y2="34208"/>
                          <a14:foregroundMark x1="17502" y1="44391" x2="17502" y2="44391"/>
                          <a14:foregroundMark x1="20048" y1="58154" x2="20048" y2="59427"/>
                          <a14:foregroundMark x1="17502" y1="62928" x2="17502" y2="62928"/>
                          <a14:foregroundMark x1="21718" y1="66269" x2="23150" y2="66269"/>
                          <a14:foregroundMark x1="28958" y1="67303" x2="28958" y2="67303"/>
                          <a14:foregroundMark x1="32538" y1="67780" x2="32538" y2="67780"/>
                          <a14:foregroundMark x1="18775" y1="67542" x2="18775" y2="67542"/>
                          <a14:foregroundMark x1="16229" y1="62928" x2="16229" y2="62928"/>
                          <a14:foregroundMark x1="22912" y1="63405" x2="23548" y2="63564"/>
                          <a14:foregroundMark x1="27526" y1="63564" x2="28958" y2="63166"/>
                          <a14:foregroundMark x1="36038" y1="59029" x2="36038" y2="59029"/>
                          <a14:foregroundMark x1="37550" y1="66269" x2="39220" y2="66746"/>
                          <a14:foregroundMark x1="45903" y1="68178" x2="46698" y2="68178"/>
                          <a14:foregroundMark x1="52506" y1="67303" x2="52506" y2="67303"/>
                          <a14:foregroundMark x1="54654" y1="65632" x2="54654" y2="65632"/>
                          <a14:foregroundMark x1="26492" y1="48608" x2="26492" y2="48608"/>
                          <a14:foregroundMark x1="55449" y1="63962" x2="56484" y2="63803"/>
                          <a14:foregroundMark x1="59825" y1="60700" x2="59825" y2="6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895" y="2257542"/>
              <a:ext cx="777201" cy="739941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-165295" y="8444109"/>
            <a:ext cx="7342294" cy="3677931"/>
            <a:chOff x="-125846" y="6752577"/>
            <a:chExt cx="5590002" cy="2941164"/>
          </a:xfrm>
        </p:grpSpPr>
        <p:sp>
          <p:nvSpPr>
            <p:cNvPr id="25" name="Прямоугольник 24"/>
            <p:cNvSpPr/>
            <p:nvPr/>
          </p:nvSpPr>
          <p:spPr>
            <a:xfrm rot="245739">
              <a:off x="-125846" y="6816084"/>
              <a:ext cx="5590002" cy="22110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19" y="6752577"/>
              <a:ext cx="5005641" cy="2941164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Бумага голубого цвета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Белый картон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Зелёный карандаш или фломастер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Зубочистка или инструмент для квиллинга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Полоски для квиллинга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Трафарет с окружностями</a:t>
              </a:r>
            </a:p>
            <a:p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66186" y="3595284"/>
            <a:ext cx="3035265" cy="2168593"/>
            <a:chOff x="366186" y="3440832"/>
            <a:chExt cx="3035265" cy="2168593"/>
          </a:xfrm>
        </p:grpSpPr>
        <p:pic>
          <p:nvPicPr>
            <p:cNvPr id="28" name="Рисунок 27"/>
            <p:cNvPicPr/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14" y="3440832"/>
              <a:ext cx="1684810" cy="158915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66186" y="5029989"/>
              <a:ext cx="3035265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1.</a:t>
              </a:r>
              <a:r>
                <a:rPr lang="ru-RU" sz="1500" dirty="0">
                  <a:latin typeface="Times New Roman"/>
                  <a:ea typeface="Calibri"/>
                </a:rPr>
                <a:t> Вырезаем прямоугольник 7*11 см из белого картона.</a:t>
              </a: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686663" y="3595284"/>
            <a:ext cx="2790764" cy="2168593"/>
            <a:chOff x="3686663" y="3441148"/>
            <a:chExt cx="2790764" cy="2168593"/>
          </a:xfrm>
        </p:grpSpPr>
        <p:pic>
          <p:nvPicPr>
            <p:cNvPr id="31" name="Рисунок 30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640" y="3441148"/>
              <a:ext cx="1684810" cy="158884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86663" y="5030305"/>
              <a:ext cx="2790764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/>
                  <a:ea typeface="Calibri"/>
                </a:rPr>
                <a:t>2. Вырезаем прямоугольник 9*6,5 см из зелёной бумаги.</a:t>
              </a: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 b="15337"/>
          <a:stretch/>
        </p:blipFill>
        <p:spPr>
          <a:xfrm>
            <a:off x="1041413" y="3595286"/>
            <a:ext cx="1684810" cy="15888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b="14644"/>
          <a:stretch/>
        </p:blipFill>
        <p:spPr>
          <a:xfrm>
            <a:off x="4266820" y="3595284"/>
            <a:ext cx="1684811" cy="15888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7" b="15353"/>
          <a:stretch/>
        </p:blipFill>
        <p:spPr>
          <a:xfrm>
            <a:off x="1041414" y="5763877"/>
            <a:ext cx="1684810" cy="15891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84898" y="7353032"/>
            <a:ext cx="3035265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Приклеиваем зелёный листочек к белому картону, промазав клеем все края.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5" b="4964"/>
          <a:stretch/>
        </p:blipFill>
        <p:spPr>
          <a:xfrm>
            <a:off x="4239641" y="5763877"/>
            <a:ext cx="1684809" cy="15891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91592" y="7353032"/>
            <a:ext cx="3035265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На зелёной стороне можно написать поздравительные слова в честь 8 марта.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57092" y="327095"/>
            <a:ext cx="245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Открытка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8 Марта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1" y="346513"/>
            <a:ext cx="2750713" cy="275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hlinkClick r:id="rId16"/>
            <a:extLst>
              <a:ext uri="{FF2B5EF4-FFF2-40B4-BE49-F238E27FC236}">
                <a16:creationId xmlns:a16="http://schemas.microsoft.com/office/drawing/2014/main" id="{709FC0F8-81C5-9452-0898-C0C0093055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12" y="1168728"/>
            <a:ext cx="1665258" cy="16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493752" y="564506"/>
            <a:ext cx="2826458" cy="2386335"/>
            <a:chOff x="493752" y="564506"/>
            <a:chExt cx="2826458" cy="2386335"/>
          </a:xfrm>
        </p:grpSpPr>
        <p:pic>
          <p:nvPicPr>
            <p:cNvPr id="3" name="Рисунок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75" y="564506"/>
              <a:ext cx="1641009" cy="15623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3752" y="2140573"/>
              <a:ext cx="2826458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5. Вставляем полоску голубого цвета в прорезь зубочистки или специального инструмента.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92804" y="564506"/>
            <a:ext cx="2826458" cy="2141776"/>
            <a:chOff x="3392804" y="564506"/>
            <a:chExt cx="2826458" cy="2141776"/>
          </a:xfrm>
        </p:grpSpPr>
        <p:pic>
          <p:nvPicPr>
            <p:cNvPr id="6" name="Рисунок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754" y="564506"/>
              <a:ext cx="1641009" cy="15623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92804" y="2126846"/>
              <a:ext cx="2826458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6. Начинаем крутить из полоски тугой ролл.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3670"/>
          <a:stretch/>
        </p:blipFill>
        <p:spPr>
          <a:xfrm>
            <a:off x="1086474" y="564506"/>
            <a:ext cx="1641009" cy="1576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4" b="632"/>
          <a:stretch/>
        </p:blipFill>
        <p:spPr>
          <a:xfrm>
            <a:off x="3981754" y="564506"/>
            <a:ext cx="1641009" cy="1562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4611"/>
          <a:stretch/>
        </p:blipFill>
        <p:spPr>
          <a:xfrm>
            <a:off x="1086477" y="2950841"/>
            <a:ext cx="1641008" cy="15623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49" y="4513180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Вставляем ролл в один из трафаретов окружностей. Размер не имеет значения.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6" b="-591"/>
          <a:stretch/>
        </p:blipFill>
        <p:spPr>
          <a:xfrm>
            <a:off x="3985530" y="2950842"/>
            <a:ext cx="1641006" cy="1562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029" y="4513180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Крепко держим ролл получившейся величины и приклеиваем кончик.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14297"/>
          <a:stretch/>
        </p:blipFill>
        <p:spPr>
          <a:xfrm>
            <a:off x="1086477" y="5323447"/>
            <a:ext cx="1641006" cy="15623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92804" y="6885787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Всего необходимо сделать пять таких заготовок одинакового размера.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749" y="6885786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Так выглядит заготовка одного из лепесточка.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14298" r="230" b="14298"/>
          <a:stretch/>
        </p:blipFill>
        <p:spPr>
          <a:xfrm>
            <a:off x="3985530" y="5323447"/>
            <a:ext cx="1641011" cy="15623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1086477" y="7696055"/>
            <a:ext cx="1641009" cy="15623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752" y="925839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Прижимаем ролл с одной стороны.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3985535" y="7696055"/>
            <a:ext cx="1641006" cy="15623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92809" y="9258393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Получается заготовка в виде капельки.</a:t>
            </a:r>
          </a:p>
        </p:txBody>
      </p:sp>
    </p:spTree>
    <p:extLst>
      <p:ext uri="{BB962C8B-B14F-4D97-AF65-F5344CB8AC3E}">
        <p14:creationId xmlns:p14="http://schemas.microsoft.com/office/powerpoint/2010/main" val="26656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360649"/>
            <a:ext cx="6862170" cy="9564823"/>
            <a:chOff x="0" y="360649"/>
            <a:chExt cx="6862170" cy="956482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0796"/>
              <a:ext cx="6862170" cy="8744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493752" y="564506"/>
            <a:ext cx="2826458" cy="2603439"/>
            <a:chOff x="493752" y="564506"/>
            <a:chExt cx="2826458" cy="2603439"/>
          </a:xfrm>
        </p:grpSpPr>
        <p:pic>
          <p:nvPicPr>
            <p:cNvPr id="3" name="Рисунок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75" y="564506"/>
              <a:ext cx="1641009" cy="15623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3752" y="2126844"/>
              <a:ext cx="2826458" cy="1041101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13. Прижимаем заготовку ещё раз с противоположной стороны. Получается фигура глаза.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92804" y="564506"/>
            <a:ext cx="2826458" cy="2141776"/>
            <a:chOff x="3392804" y="564506"/>
            <a:chExt cx="2826458" cy="2141776"/>
          </a:xfrm>
        </p:grpSpPr>
        <p:pic>
          <p:nvPicPr>
            <p:cNvPr id="6" name="Рисунок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754" y="564506"/>
              <a:ext cx="1641009" cy="15623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92804" y="2126846"/>
              <a:ext cx="2826458" cy="579436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14. Проделываем эти действия со всеми заготовками.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1086474" y="564506"/>
            <a:ext cx="1641009" cy="1562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3981754" y="564506"/>
            <a:ext cx="1641009" cy="1562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6" b="8430"/>
          <a:stretch/>
        </p:blipFill>
        <p:spPr>
          <a:xfrm>
            <a:off x="1086477" y="3167945"/>
            <a:ext cx="1641008" cy="15623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49" y="4730284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Скручиваем тугой ролл из полоски зелёного цвета.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b="14298"/>
          <a:stretch/>
        </p:blipFill>
        <p:spPr>
          <a:xfrm>
            <a:off x="3981753" y="3167944"/>
            <a:ext cx="1641009" cy="15623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028" y="4731252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Вкладываем в трафарет меньшего размера. Кончик приклеиваем.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14297"/>
          <a:stretch/>
        </p:blipFill>
        <p:spPr>
          <a:xfrm>
            <a:off x="1086474" y="5541520"/>
            <a:ext cx="1641006" cy="15529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752" y="7094475"/>
            <a:ext cx="2826458" cy="34860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17. Формируем фигуру глаза.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4513"/>
          <a:stretch/>
        </p:blipFill>
        <p:spPr>
          <a:xfrm>
            <a:off x="3985530" y="5541520"/>
            <a:ext cx="1641006" cy="15529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9028" y="7094475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18. Необходимо сделать 2 таких заготовки одинакового размера.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4513"/>
          <a:stretch/>
        </p:blipFill>
        <p:spPr>
          <a:xfrm>
            <a:off x="1086479" y="7673911"/>
            <a:ext cx="1641006" cy="15529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753" y="9154202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19. Из полос жёлтого цвета крутим 3 тугих ролла.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86460" y="9154202"/>
            <a:ext cx="3631594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20. Лепестки цветка промазываем клеем и наклеиваем на белый картон в одном из верхних углов.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b="14512"/>
          <a:stretch/>
        </p:blipFill>
        <p:spPr>
          <a:xfrm>
            <a:off x="3985535" y="7673911"/>
            <a:ext cx="1641001" cy="155295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3" b="9102"/>
          <a:stretch/>
        </p:blipFill>
        <p:spPr bwMode="auto">
          <a:xfrm>
            <a:off x="3981753" y="5541520"/>
            <a:ext cx="1641009" cy="155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8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7072" y="360649"/>
            <a:ext cx="6845864" cy="9600560"/>
            <a:chOff x="17072" y="360649"/>
            <a:chExt cx="6845864" cy="960056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7072" y="1225104"/>
              <a:ext cx="6845864" cy="8736105"/>
            </a:xfrm>
            <a:prstGeom prst="rect">
              <a:avLst/>
            </a:prstGeom>
          </p:spPr>
        </p:pic>
        <p:cxnSp>
          <p:nvCxnSpPr>
            <p:cNvPr id="17" name="Прямая соединительная линия 16"/>
            <p:cNvCxnSpPr/>
            <p:nvPr/>
          </p:nvCxnSpPr>
          <p:spPr>
            <a:xfrm>
              <a:off x="307851" y="360649"/>
              <a:ext cx="6242298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493752" y="564506"/>
            <a:ext cx="2826458" cy="2386335"/>
            <a:chOff x="493752" y="564506"/>
            <a:chExt cx="2826458" cy="2386335"/>
          </a:xfrm>
        </p:grpSpPr>
        <p:pic>
          <p:nvPicPr>
            <p:cNvPr id="3" name="Рисунок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75" y="564506"/>
              <a:ext cx="1641009" cy="15623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3752" y="2140573"/>
              <a:ext cx="2826458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21. На лепестки с помощью клея наклеиваем сердцевинку из 3 жёлтых роллов. 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92804" y="564506"/>
            <a:ext cx="2826458" cy="2372608"/>
            <a:chOff x="3392804" y="564506"/>
            <a:chExt cx="2826458" cy="2372608"/>
          </a:xfrm>
        </p:grpSpPr>
        <p:pic>
          <p:nvPicPr>
            <p:cNvPr id="6" name="Рисунок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754" y="564506"/>
              <a:ext cx="1641009" cy="15623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92804" y="2126846"/>
              <a:ext cx="2826458" cy="81026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22. Зелёным карандашом или фломастером рисуем стебель цветка.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97"/>
          <a:stretch/>
        </p:blipFill>
        <p:spPr>
          <a:xfrm>
            <a:off x="1086474" y="562965"/>
            <a:ext cx="1641009" cy="1563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14298" r="230" b="14298"/>
          <a:stretch/>
        </p:blipFill>
        <p:spPr>
          <a:xfrm>
            <a:off x="3981754" y="564506"/>
            <a:ext cx="1641009" cy="1562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97"/>
          <a:stretch/>
        </p:blipFill>
        <p:spPr>
          <a:xfrm>
            <a:off x="2558847" y="2950841"/>
            <a:ext cx="1641008" cy="1563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66122" y="4514720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23. К стеблю приклеиваем зелёные листики.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574" b="83750" l="10247" r="90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7" b="14297"/>
          <a:stretch/>
        </p:blipFill>
        <p:spPr>
          <a:xfrm>
            <a:off x="463027" y="4514720"/>
            <a:ext cx="5832648" cy="55585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5094156"/>
            <a:ext cx="6857999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нас получилась замечательная поздравительная открытка!</a:t>
            </a:r>
          </a:p>
        </p:txBody>
      </p:sp>
    </p:spTree>
    <p:extLst>
      <p:ext uri="{BB962C8B-B14F-4D97-AF65-F5344CB8AC3E}">
        <p14:creationId xmlns:p14="http://schemas.microsoft.com/office/powerpoint/2010/main" val="2489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4" r="9410"/>
          <a:stretch/>
        </p:blipFill>
        <p:spPr>
          <a:xfrm>
            <a:off x="0" y="1352600"/>
            <a:ext cx="6858000" cy="704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92774"/>
            <a:ext cx="6858000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             Шаблоны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4130" y1="27892" x2="74130" y2="27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35" y="4518252"/>
            <a:ext cx="777201" cy="7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48"/>
            <a:ext cx="6858000" cy="9473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129724"/>
            <a:ext cx="1772815" cy="47171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МАЗАИКА</a:t>
            </a:r>
          </a:p>
        </p:txBody>
      </p:sp>
      <p:cxnSp>
        <p:nvCxnSpPr>
          <p:cNvPr id="3" name="Прямая соединительная линия 2"/>
          <p:cNvCxnSpPr>
            <a:stCxn id="2" idx="3"/>
          </p:cNvCxnSpPr>
          <p:nvPr/>
        </p:nvCxnSpPr>
        <p:spPr>
          <a:xfrm flipV="1">
            <a:off x="1772816" y="360649"/>
            <a:ext cx="4777333" cy="49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724"/>
            <a:ext cx="4149079" cy="47171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СЮЖЕТНАЯ АППЛИКАЦИЯ</a:t>
            </a:r>
          </a:p>
        </p:txBody>
      </p:sp>
      <p:cxnSp>
        <p:nvCxnSpPr>
          <p:cNvPr id="3" name="Прямая соединительная линия 2"/>
          <p:cNvCxnSpPr>
            <a:stCxn id="2" idx="3"/>
          </p:cNvCxnSpPr>
          <p:nvPr/>
        </p:nvCxnSpPr>
        <p:spPr>
          <a:xfrm flipV="1">
            <a:off x="4149080" y="360651"/>
            <a:ext cx="2401069" cy="493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/>
          <a:stretch>
            <a:fillRect/>
          </a:stretch>
        </p:blipFill>
        <p:spPr bwMode="auto">
          <a:xfrm>
            <a:off x="203281" y="387788"/>
            <a:ext cx="6488113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6" y="4122384"/>
            <a:ext cx="2273300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890">
            <a:off x="1712590" y="6359732"/>
            <a:ext cx="72390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1159">
            <a:off x="822325" y="6218238"/>
            <a:ext cx="939800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04141" y="2313074"/>
            <a:ext cx="6775071" cy="7601694"/>
            <a:chOff x="327404" y="577106"/>
            <a:chExt cx="6775071" cy="7601694"/>
          </a:xfrm>
        </p:grpSpPr>
        <p:pic>
          <p:nvPicPr>
            <p:cNvPr id="2049" name="Рисунок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4823">
              <a:off x="2511425" y="2847975"/>
              <a:ext cx="4591050" cy="533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Рисунок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0140">
              <a:off x="4459893" y="577106"/>
              <a:ext cx="1854200" cy="235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Рисунок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40172">
              <a:off x="327404" y="5881048"/>
              <a:ext cx="1968500" cy="201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Рисунок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8556">
              <a:off x="2818288" y="3722526"/>
              <a:ext cx="750888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Рисунок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382">
              <a:off x="3104741" y="5297840"/>
              <a:ext cx="463550" cy="59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5C3DB04-540A-AE6D-1E27-0EA7DFCB856A}"/>
              </a:ext>
            </a:extLst>
          </p:cNvPr>
          <p:cNvGrpSpPr/>
          <p:nvPr/>
        </p:nvGrpSpPr>
        <p:grpSpPr>
          <a:xfrm>
            <a:off x="2610362" y="4405924"/>
            <a:ext cx="963408" cy="1029862"/>
            <a:chOff x="2998215" y="4195940"/>
            <a:chExt cx="963408" cy="102986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E46DB0B-C68D-BFE3-8E2C-EF304352E6D3}"/>
                </a:ext>
              </a:extLst>
            </p:cNvPr>
            <p:cNvGrpSpPr/>
            <p:nvPr/>
          </p:nvGrpSpPr>
          <p:grpSpPr>
            <a:xfrm>
              <a:off x="3107548" y="4270127"/>
              <a:ext cx="854075" cy="955675"/>
              <a:chOff x="3107548" y="4270127"/>
              <a:chExt cx="854075" cy="955675"/>
            </a:xfrm>
          </p:grpSpPr>
          <p:pic>
            <p:nvPicPr>
              <p:cNvPr id="2051" name="Рисунок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548" y="4270127"/>
                <a:ext cx="854075" cy="955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Рисунок 5">
                <a:extLst>
                  <a:ext uri="{FF2B5EF4-FFF2-40B4-BE49-F238E27FC236}">
                    <a16:creationId xmlns:a16="http://schemas.microsoft.com/office/drawing/2014/main" id="{26F8295F-9624-5DC3-4ADE-26263B371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882" r="51163" b="1"/>
              <a:stretch/>
            </p:blipFill>
            <p:spPr bwMode="auto">
              <a:xfrm rot="5055622">
                <a:off x="3158927" y="4367807"/>
                <a:ext cx="417101" cy="421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B540A8C-35C4-7710-FD09-532E319179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41"/>
            <a:stretch/>
          </p:blipFill>
          <p:spPr bwMode="auto">
            <a:xfrm rot="7096912">
              <a:off x="2810376" y="4383779"/>
              <a:ext cx="854075" cy="478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67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724"/>
            <a:ext cx="4161532" cy="47171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ОБЪЁМНАЯ АППЛИКАЦИЯ</a:t>
            </a:r>
          </a:p>
        </p:txBody>
      </p:sp>
      <p:cxnSp>
        <p:nvCxnSpPr>
          <p:cNvPr id="3" name="Прямая соединительная линия 2"/>
          <p:cNvCxnSpPr>
            <a:stCxn id="2" idx="3"/>
          </p:cNvCxnSpPr>
          <p:nvPr/>
        </p:nvCxnSpPr>
        <p:spPr>
          <a:xfrm flipV="1">
            <a:off x="4161532" y="360649"/>
            <a:ext cx="2388617" cy="49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6" descr="https://www.maam.ru/illustrations/81/medium/item_2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62345" y="1998986"/>
            <a:ext cx="9308103" cy="65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1169897"/>
            <a:ext cx="6858000" cy="8736104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78335" y="2165572"/>
            <a:ext cx="2826458" cy="104110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5. В верхнем правом углу приклеиваем ветку дерева, а под ней лису, промазав фигуры клеем.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04793" y="2165572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6. Белую грудку, кончик хвоста, нос, глаза и уши приклеиваем на фигуру лисы.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5" y="603233"/>
            <a:ext cx="1562338" cy="1562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3" y="597181"/>
            <a:ext cx="1562338" cy="1562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5" y="3206673"/>
            <a:ext cx="1562338" cy="1562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8335" y="4769011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Хорошо проклеив детали, «садим» на ветку ворону с кусочком сыра во рту.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3" y="3206673"/>
            <a:ext cx="1562338" cy="15623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04793" y="4769011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Из бумаги зелёного цвета вырезаем много листиков.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5" y="5579279"/>
            <a:ext cx="1562338" cy="1562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8335" y="7141617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Начинаем приклеивать листья сначала на дереве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53" y="5579279"/>
            <a:ext cx="1562338" cy="15623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04793" y="7141617"/>
            <a:ext cx="2826458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Продолжаем клеить листья на дерево. Добавим немного падающих листочков.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395" y="7721053"/>
            <a:ext cx="1562338" cy="15623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7839" y="9283391"/>
            <a:ext cx="2826458" cy="579436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Обводим фигуру лисы чёрным фломастером. Готово!</a:t>
            </a:r>
          </a:p>
        </p:txBody>
      </p:sp>
    </p:spTree>
    <p:extLst>
      <p:ext uri="{BB962C8B-B14F-4D97-AF65-F5344CB8AC3E}">
        <p14:creationId xmlns:p14="http://schemas.microsoft.com/office/powerpoint/2010/main" val="34662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723" r="2222"/>
          <a:stretch/>
        </p:blipFill>
        <p:spPr>
          <a:xfrm>
            <a:off x="0" y="598030"/>
            <a:ext cx="6858000" cy="941042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29724"/>
            <a:ext cx="6550149" cy="471714"/>
            <a:chOff x="0" y="129724"/>
            <a:chExt cx="6550149" cy="471714"/>
          </a:xfrm>
        </p:grpSpPr>
        <p:sp>
          <p:nvSpPr>
            <p:cNvPr id="6" name="TextBox 5"/>
            <p:cNvSpPr txBox="1"/>
            <p:nvPr/>
          </p:nvSpPr>
          <p:spPr>
            <a:xfrm>
              <a:off x="0" y="129724"/>
              <a:ext cx="3933056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ОБЪЁМНАЯ АПЛИКАЦИЯ</a:t>
              </a:r>
            </a:p>
          </p:txBody>
        </p:sp>
        <p:cxnSp>
          <p:nvCxnSpPr>
            <p:cNvPr id="7" name="Прямая соединительная линия 6"/>
            <p:cNvCxnSpPr>
              <a:stCxn id="6" idx="3"/>
            </p:cNvCxnSpPr>
            <p:nvPr/>
          </p:nvCxnSpPr>
          <p:spPr>
            <a:xfrm flipV="1">
              <a:off x="3933056" y="360649"/>
              <a:ext cx="2617093" cy="493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46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82"/>
            <a:ext cx="6858000" cy="942403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196752" y="9633520"/>
            <a:ext cx="2592288" cy="314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1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8544"/>
            <a:ext cx="6858000" cy="3067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2913"/>
          <a:stretch/>
        </p:blipFill>
        <p:spPr>
          <a:xfrm>
            <a:off x="0" y="4304927"/>
            <a:ext cx="6858000" cy="483534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129724"/>
            <a:ext cx="6550149" cy="471714"/>
            <a:chOff x="0" y="129724"/>
            <a:chExt cx="6550149" cy="471714"/>
          </a:xfrm>
        </p:grpSpPr>
        <p:sp>
          <p:nvSpPr>
            <p:cNvPr id="5" name="TextBox 4"/>
            <p:cNvSpPr txBox="1"/>
            <p:nvPr/>
          </p:nvSpPr>
          <p:spPr>
            <a:xfrm>
              <a:off x="0" y="129724"/>
              <a:ext cx="3618161" cy="471714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ПЛЕТЕНИЕ ИЗ БУМАГИ</a:t>
              </a:r>
            </a:p>
          </p:txBody>
        </p:sp>
        <p:cxnSp>
          <p:nvCxnSpPr>
            <p:cNvPr id="6" name="Прямая соединительная линия 5"/>
            <p:cNvCxnSpPr>
              <a:stCxn id="5" idx="3"/>
            </p:cNvCxnSpPr>
            <p:nvPr/>
          </p:nvCxnSpPr>
          <p:spPr>
            <a:xfrm flipV="1">
              <a:off x="3618161" y="360649"/>
              <a:ext cx="2931988" cy="493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7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0728" y="4880992"/>
            <a:ext cx="4551974" cy="4998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4783" y="-247976"/>
            <a:ext cx="3483864" cy="596493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239183" y="1136576"/>
            <a:ext cx="0" cy="331236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2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724"/>
            <a:ext cx="3807321" cy="47171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ВЫРЕЗАНИЕ ОТКРЫТКИ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807321" y="360649"/>
            <a:ext cx="2742828" cy="49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2" descr="https://i1.wp.com/heaclub.ru/tim/5c0c1c82e8413394c89a87077094a1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2" y="1496616"/>
            <a:ext cx="683331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5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18602" y="591574"/>
            <a:ext cx="5399405" cy="7199630"/>
            <a:chOff x="0" y="0"/>
            <a:chExt cx="5400000" cy="7200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5400000" cy="720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904009" y="893619"/>
              <a:ext cx="3599815" cy="540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109819" y="7819170"/>
            <a:ext cx="4674874" cy="2015489"/>
            <a:chOff x="0" y="0"/>
            <a:chExt cx="4675245" cy="201599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0"/>
              <a:ext cx="4675245" cy="2015999"/>
              <a:chOff x="0" y="0"/>
              <a:chExt cx="4675245" cy="2015999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0" y="0"/>
                <a:ext cx="4675245" cy="2015999"/>
                <a:chOff x="0" y="0"/>
                <a:chExt cx="4675245" cy="2015999"/>
              </a:xfrm>
            </p:grpSpPr>
            <p:grpSp>
              <p:nvGrpSpPr>
                <p:cNvPr id="11" name="Группа 10"/>
                <p:cNvGrpSpPr/>
                <p:nvPr/>
              </p:nvGrpSpPr>
              <p:grpSpPr>
                <a:xfrm>
                  <a:off x="715241" y="0"/>
                  <a:ext cx="3960004" cy="2015999"/>
                  <a:chOff x="0" y="0"/>
                  <a:chExt cx="3945734" cy="2162320"/>
                </a:xfrm>
              </p:grpSpPr>
              <p:sp>
                <p:nvSpPr>
                  <p:cNvPr id="13" name="Прямоугольник 12"/>
                  <p:cNvSpPr/>
                  <p:nvPr/>
                </p:nvSpPr>
                <p:spPr>
                  <a:xfrm rot="5400000">
                    <a:off x="3225734" y="903094"/>
                    <a:ext cx="108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14" name="Трапеция 13"/>
                  <p:cNvSpPr/>
                  <p:nvPr/>
                </p:nvSpPr>
                <p:spPr>
                  <a:xfrm rot="5400000">
                    <a:off x="718840" y="-718840"/>
                    <a:ext cx="2162320" cy="3600000"/>
                  </a:xfrm>
                  <a:prstGeom prst="trapezoid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2" name="Прямоугольный треугольник 11"/>
                <p:cNvSpPr/>
                <p:nvPr/>
              </p:nvSpPr>
              <p:spPr>
                <a:xfrm rot="2646451">
                  <a:off x="0" y="284018"/>
                  <a:ext cx="1404000" cy="1440000"/>
                </a:xfrm>
                <a:prstGeom prst="rtTriangl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 dirty="0"/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>
              <a:xfrm>
                <a:off x="663232" y="65792"/>
                <a:ext cx="193877" cy="18839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 rot="2310078">
              <a:off x="656642" y="37712"/>
              <a:ext cx="128216" cy="112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 rot="2904060">
              <a:off x="657031" y="1856792"/>
              <a:ext cx="128216" cy="11262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0" y="129724"/>
            <a:ext cx="6550149" cy="461850"/>
            <a:chOff x="0" y="103738"/>
            <a:chExt cx="4986908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0" y="103738"/>
              <a:ext cx="4626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ВЫКЛАДЫВАНИЕ ГАЗЕТНЫХ ТРУБОЧЕК</a:t>
              </a:r>
            </a:p>
          </p:txBody>
        </p:sp>
        <p:cxnSp>
          <p:nvCxnSpPr>
            <p:cNvPr id="17" name="Прямая соединительная линия 16"/>
            <p:cNvCxnSpPr>
              <a:stCxn id="16" idx="3"/>
            </p:cNvCxnSpPr>
            <p:nvPr/>
          </p:nvCxnSpPr>
          <p:spPr>
            <a:xfrm>
              <a:off x="4626868" y="288404"/>
              <a:ext cx="36004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80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29724"/>
            <a:ext cx="6550149" cy="446276"/>
            <a:chOff x="0" y="103738"/>
            <a:chExt cx="4986908" cy="356878"/>
          </a:xfrm>
        </p:grpSpPr>
        <p:sp>
          <p:nvSpPr>
            <p:cNvPr id="3" name="TextBox 2"/>
            <p:cNvSpPr txBox="1"/>
            <p:nvPr/>
          </p:nvSpPr>
          <p:spPr>
            <a:xfrm>
              <a:off x="0" y="103738"/>
              <a:ext cx="1623834" cy="35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ТОРЦЕВАНИЕ</a:t>
              </a:r>
            </a:p>
          </p:txBody>
        </p:sp>
        <p:cxnSp>
          <p:nvCxnSpPr>
            <p:cNvPr id="4" name="Прямая соединительная линия 3"/>
            <p:cNvCxnSpPr>
              <a:stCxn id="3" idx="3"/>
            </p:cNvCxnSpPr>
            <p:nvPr/>
          </p:nvCxnSpPr>
          <p:spPr>
            <a:xfrm>
              <a:off x="1623834" y="282177"/>
              <a:ext cx="3363074" cy="622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sun9-28.userapi.com/impg/a0WAOm10TDDmLZpoeOwm3nZKjDc6DkaGN3yCmw/bpp7cvDUsDw.jpg?size=763x1080&amp;quality=95&amp;sign=c0acd926adead460ec7b283537303b27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16911" r="8546"/>
          <a:stretch/>
        </p:blipFill>
        <p:spPr bwMode="auto">
          <a:xfrm>
            <a:off x="0" y="776536"/>
            <a:ext cx="6858000" cy="98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7.userapi.com/impg/hbt6UoNgaxv9cUTaxt-segFD-jlmcbrZme2NUQ/160extiB5Zw.jpg?size=735x1040&amp;quality=95&amp;sign=119dec750985db86c9bcb1e88c10062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560512"/>
            <a:ext cx="5728618" cy="81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9724"/>
            <a:ext cx="4161532" cy="471714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ОБЪЁМНАЯ АППЛИКАЦИЯ</a:t>
            </a:r>
          </a:p>
        </p:txBody>
      </p:sp>
      <p:cxnSp>
        <p:nvCxnSpPr>
          <p:cNvPr id="7" name="Прямая соединительная линия 6"/>
          <p:cNvCxnSpPr>
            <a:stCxn id="5" idx="3"/>
          </p:cNvCxnSpPr>
          <p:nvPr/>
        </p:nvCxnSpPr>
        <p:spPr>
          <a:xfrm flipV="1">
            <a:off x="4161532" y="360649"/>
            <a:ext cx="2388617" cy="49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71458" y="948492"/>
            <a:ext cx="3593788" cy="1579710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Дымковская игрушка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Дымковский индюк хорош.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Лучше в мире не найдёшь!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Красный, синий, золотой –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Вот такой весь расписной!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2" y="3543851"/>
            <a:ext cx="2826459" cy="151541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497013" y="5059261"/>
            <a:ext cx="2826458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1. Вырезаем фигуры по сплошной линии.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24924" y="2971986"/>
            <a:ext cx="6895712" cy="423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27674" y="5059261"/>
            <a:ext cx="2790764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2. Сгибаем заготовки по пунктирной линии так, чтобы она была внутри сгиба.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2220" y="7398923"/>
            <a:ext cx="3436044" cy="81026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3. С помощью ватной палочки наносим красную краску на маленькую деталь. Линии проводим от краёв детали.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27674" y="7398923"/>
            <a:ext cx="2790764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4. Это станет гребешком нашего индюка.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89" y="3543849"/>
            <a:ext cx="2790764" cy="151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68" y="5809766"/>
            <a:ext cx="1669177" cy="158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3" y="5809766"/>
            <a:ext cx="1669177" cy="158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montessori-kostroma.ru/wp-content/uploads/indyuk-dymkovskaya-igrush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2" y="631695"/>
            <a:ext cx="2324753" cy="2213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-165295" y="8444104"/>
            <a:ext cx="7342294" cy="2844376"/>
            <a:chOff x="-165295" y="8444104"/>
            <a:chExt cx="7342294" cy="2844376"/>
          </a:xfrm>
        </p:grpSpPr>
        <p:sp>
          <p:nvSpPr>
            <p:cNvPr id="23" name="Прямоугольник 22"/>
            <p:cNvSpPr/>
            <p:nvPr/>
          </p:nvSpPr>
          <p:spPr>
            <a:xfrm rot="245739">
              <a:off x="-165295" y="8523521"/>
              <a:ext cx="7342294" cy="276495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16632" tIns="58316" rIns="116632" bIns="58316"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92" y="8444104"/>
              <a:ext cx="6620357" cy="2463199"/>
            </a:xfrm>
            <a:prstGeom prst="rect">
              <a:avLst/>
            </a:prstGeom>
            <a:noFill/>
          </p:spPr>
          <p:txBody>
            <a:bodyPr wrap="square" lIns="116632" tIns="58316" rIns="116632" bIns="58316" numCol="2" rtlCol="0">
              <a:spAutoFit/>
            </a:bodyPr>
            <a:lstStyle/>
            <a:p>
              <a:r>
                <a:rPr lang="ru-RU" sz="1800" dirty="0">
                  <a:latin typeface="Times New Roman" pitchFamily="18" charset="0"/>
                  <a:cs typeface="Times New Roman" pitchFamily="18" charset="0"/>
                </a:rPr>
                <a:t>Необходимые материалы: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Распечатанный трафарет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Краски (гуашь)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Кисти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Ватные палочки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Баночка для воды</a:t>
              </a: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endParaRPr lang="ru-RU" sz="1500" dirty="0">
                <a:latin typeface="Times New Roman" pitchFamily="18" charset="0"/>
                <a:cs typeface="Times New Roman" pitchFamily="18" charset="0"/>
              </a:endParaRP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Чёрный карандаш или фломастер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Ножницы</a:t>
              </a:r>
            </a:p>
            <a:p>
              <a:pPr marL="364474" indent="-364474">
                <a:buFont typeface="Wingdings" pitchFamily="2" charset="2"/>
                <a:buChar char="§"/>
              </a:pPr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Клей</a:t>
              </a:r>
            </a:p>
            <a:p>
              <a:endParaRPr lang="ru-RU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4130" y1="27892" x2="74130" y2="27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645" y="8931741"/>
              <a:ext cx="777201" cy="743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930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1169897"/>
            <a:ext cx="6858000" cy="8736104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578335" y="603233"/>
            <a:ext cx="2826458" cy="2370577"/>
            <a:chOff x="578335" y="603233"/>
            <a:chExt cx="2826458" cy="2370577"/>
          </a:xfrm>
        </p:grpSpPr>
        <p:sp>
          <p:nvSpPr>
            <p:cNvPr id="7" name="TextBox 6"/>
            <p:cNvSpPr txBox="1"/>
            <p:nvPr/>
          </p:nvSpPr>
          <p:spPr>
            <a:xfrm>
              <a:off x="578335" y="2165572"/>
              <a:ext cx="2826458" cy="80823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5. Таким же способом красим хохолок нашего будущего индюка.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060" y="603233"/>
              <a:ext cx="1643533" cy="1562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3404793" y="603233"/>
            <a:ext cx="2826458" cy="2370577"/>
            <a:chOff x="3404793" y="603233"/>
            <a:chExt cx="2826458" cy="2370577"/>
          </a:xfrm>
        </p:grpSpPr>
        <p:sp>
          <p:nvSpPr>
            <p:cNvPr id="10" name="TextBox 9"/>
            <p:cNvSpPr txBox="1"/>
            <p:nvPr/>
          </p:nvSpPr>
          <p:spPr>
            <a:xfrm>
              <a:off x="3404793" y="2165572"/>
              <a:ext cx="2826458" cy="808238"/>
            </a:xfrm>
            <a:prstGeom prst="rect">
              <a:avLst/>
            </a:prstGeom>
            <a:noFill/>
          </p:spPr>
          <p:txBody>
            <a:bodyPr wrap="square" lIns="116632" tIns="58316" rIns="116632" bIns="58316" rtlCol="0">
              <a:spAutoFit/>
            </a:bodyPr>
            <a:lstStyle/>
            <a:p>
              <a:pPr algn="ctr"/>
              <a:r>
                <a:rPr lang="ru-RU" sz="1500" dirty="0">
                  <a:latin typeface="Times New Roman" pitchFamily="18" charset="0"/>
                  <a:cs typeface="Times New Roman" pitchFamily="18" charset="0"/>
                </a:rPr>
                <a:t>6. С помощью кисточки покрываем клюв индюка жёлтой краской.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517" y="603233"/>
              <a:ext cx="1641009" cy="15623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59" y="2973809"/>
            <a:ext cx="1641009" cy="1562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78335" y="4536148"/>
            <a:ext cx="2826458" cy="17319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Снова берём ватные палочки и ставим точки на месте глаз жёлтой краской. Этой же краской рисуем два больших круга на грудке индюка. Красной краской обводим эти два круга.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4793" y="4536148"/>
            <a:ext cx="2826458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Ватную полочку окунаем в зелёную краску и ставим по две точки рядом с большими жёлтыми кругами на груди.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6852" y="2934474"/>
            <a:ext cx="1562338" cy="164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9551" y="6228750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577492" y="7796458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На задней части туловища синей краской рисуем дугу волнистой линией.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16" y="6268085"/>
            <a:ext cx="2188011" cy="1562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399562" y="7830424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Так должна выглядеть заготовка нашей дымковской игрушки. </a:t>
            </a:r>
          </a:p>
        </p:txBody>
      </p:sp>
    </p:spTree>
    <p:extLst>
      <p:ext uri="{BB962C8B-B14F-4D97-AF65-F5344CB8AC3E}">
        <p14:creationId xmlns:p14="http://schemas.microsoft.com/office/powerpoint/2010/main" val="3508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169895"/>
            <a:ext cx="6845864" cy="873610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07851" y="360649"/>
            <a:ext cx="624229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8409" y="494781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66347" y="2096455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На крыльях индюка синей краской рисуем две дуги волнистой линией.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64" y="494781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392805" y="2096455"/>
            <a:ext cx="2826458" cy="1962861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12. На спинке ватной палочкой рисуем окружность жёлтого цвета. На крыльях в центре рисуем две маленькие дуги волнистой линией красной краской. Внутри этих дуг ставим две точки жёлтой краской и две линии зелёной.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8409" y="4050371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66346" y="5652045"/>
            <a:ext cx="2826459" cy="15010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13. В центре хвоста синим цветом волнистой линией рисуем дугу. Внутри дуги краской краской рисуем кольцо. По середине ставим жёлтую точку.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3220" y="4050371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392805" y="5652045"/>
            <a:ext cx="2826458" cy="808238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14. По краям хвоста на каждой волне жёлтой краской рисуем 9 кругов.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8409" y="7113722"/>
            <a:ext cx="1562338" cy="16410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68041" y="8715396"/>
            <a:ext cx="2623069" cy="57731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15. Обводим круги красной краской.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3224" y="7113835"/>
            <a:ext cx="1562455" cy="164113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331220" y="8715627"/>
            <a:ext cx="2826459" cy="1039163"/>
          </a:xfrm>
          <a:prstGeom prst="rect">
            <a:avLst/>
          </a:prstGeom>
          <a:noFill/>
        </p:spPr>
        <p:txBody>
          <a:bodyPr wrap="square" lIns="116632" tIns="58316" rIns="116632" bIns="58316" rtlCol="0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16. Между жёлтыми кругами ставим небольшие зелёные полосы. Даём заготовке высохнуть.</a:t>
            </a:r>
          </a:p>
        </p:txBody>
      </p:sp>
    </p:spTree>
    <p:extLst>
      <p:ext uri="{BB962C8B-B14F-4D97-AF65-F5344CB8AC3E}">
        <p14:creationId xmlns:p14="http://schemas.microsoft.com/office/powerpoint/2010/main" val="7445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8215</TotalTime>
  <Words>4435</Words>
  <Application>Microsoft Office PowerPoint</Application>
  <PresentationFormat>Лист A4 (210x297 мм)</PresentationFormat>
  <Paragraphs>543</Paragraphs>
  <Slides>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2" baseType="lpstr">
      <vt:lpstr>Arial</vt:lpstr>
      <vt:lpstr>Calibri</vt:lpstr>
      <vt:lpstr>Times New Roman</vt:lpstr>
      <vt:lpstr>Wingdings</vt:lpstr>
      <vt:lpstr>Тема Office</vt:lpstr>
      <vt:lpstr>ОЧУМЕЛЫЕ РУЧКИ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Михайловна</dc:creator>
  <cp:lastModifiedBy>Наташа</cp:lastModifiedBy>
  <cp:revision>216</cp:revision>
  <dcterms:created xsi:type="dcterms:W3CDTF">2022-10-14T08:05:58Z</dcterms:created>
  <dcterms:modified xsi:type="dcterms:W3CDTF">2023-04-01T17:19:46Z</dcterms:modified>
</cp:coreProperties>
</file>