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0"/>
  </p:notesMasterIdLst>
  <p:sldIdLst>
    <p:sldId id="256" r:id="rId2"/>
    <p:sldId id="257" r:id="rId3"/>
    <p:sldId id="261" r:id="rId4"/>
    <p:sldId id="263" r:id="rId5"/>
    <p:sldId id="262" r:id="rId6"/>
    <p:sldId id="258" r:id="rId7"/>
    <p:sldId id="259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40E"/>
    <a:srgbClr val="983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0A6B4-F760-4E03-ADE4-E523F79DBAE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9639D-1C45-47C1-80F2-2012394E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6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639D-1C45-47C1-80F2-2012394E43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2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639D-1C45-47C1-80F2-2012394E43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7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8EFE8B-F171-4B5F-BF7C-D64E3A0B96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B41376-3481-4CAC-9FC4-BDBF365DE71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61735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FE8B-F171-4B5F-BF7C-D64E3A0B96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1376-3481-4CAC-9FC4-BDBF365DE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1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FE8B-F171-4B5F-BF7C-D64E3A0B96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1376-3481-4CAC-9FC4-BDBF365DE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FE8B-F171-4B5F-BF7C-D64E3A0B96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1376-3481-4CAC-9FC4-BDBF365DE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43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EFE8B-F171-4B5F-BF7C-D64E3A0B96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B41376-3481-4CAC-9FC4-BDBF365DE7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86108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FE8B-F171-4B5F-BF7C-D64E3A0B96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1376-3481-4CAC-9FC4-BDBF365DE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90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FE8B-F171-4B5F-BF7C-D64E3A0B96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1376-3481-4CAC-9FC4-BDBF365DE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FE8B-F171-4B5F-BF7C-D64E3A0B96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1376-3481-4CAC-9FC4-BDBF365DE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7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FE8B-F171-4B5F-BF7C-D64E3A0B96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1376-3481-4CAC-9FC4-BDBF365DE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4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EFE8B-F171-4B5F-BF7C-D64E3A0B96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B41376-3481-4CAC-9FC4-BDBF365DE7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178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EFE8B-F171-4B5F-BF7C-D64E3A0B96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B41376-3481-4CAC-9FC4-BDBF365DE7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136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48EFE8B-F171-4B5F-BF7C-D64E3A0B96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4B41376-3481-4CAC-9FC4-BDBF365DE7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412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4354" y="2315992"/>
            <a:ext cx="8852003" cy="1605377"/>
          </a:xfrm>
        </p:spPr>
        <p:txBody>
          <a:bodyPr/>
          <a:lstStyle/>
          <a:p>
            <a:r>
              <a:rPr lang="ru-RU" sz="4000" dirty="0" smtClean="0">
                <a:solidFill>
                  <a:srgbClr val="AA2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ИЗО 5 класс</a:t>
            </a:r>
            <a:br>
              <a:rPr lang="ru-RU" sz="4000" dirty="0" smtClean="0">
                <a:solidFill>
                  <a:srgbClr val="AA24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AA24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«Русская народная вышивка»</a:t>
            </a:r>
            <a:endParaRPr lang="ru-RU" sz="4000" dirty="0">
              <a:solidFill>
                <a:srgbClr val="AA24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AA240E"/>
                </a:solidFill>
              </a:rPr>
              <a:t>Цели и задачи</a:t>
            </a:r>
            <a:endParaRPr lang="ru-RU" dirty="0">
              <a:solidFill>
                <a:srgbClr val="AA240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Цель: познакомить учащихся с русской народной вышивкой.</a:t>
            </a:r>
          </a:p>
          <a:p>
            <a:pPr marL="0" indent="0" algn="just">
              <a:buNone/>
            </a:pPr>
            <a:r>
              <a:rPr lang="ru-RU" dirty="0" smtClean="0"/>
              <a:t>Задачи:</a:t>
            </a:r>
          </a:p>
          <a:p>
            <a:pPr algn="just"/>
            <a:r>
              <a:rPr lang="ru-RU" dirty="0" smtClean="0"/>
              <a:t>Способствовать формированию умения выстраивать орнаментальную композицию;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овторить </a:t>
            </a:r>
            <a:r>
              <a:rPr lang="ru-RU" dirty="0"/>
              <a:t>древние знаки и символы искусства, их смысл, </a:t>
            </a:r>
            <a:r>
              <a:rPr lang="ru-RU" dirty="0" smtClean="0"/>
              <a:t>понять </a:t>
            </a:r>
            <a:r>
              <a:rPr lang="ru-RU" dirty="0"/>
              <a:t>роль искусства в освоении человеком </a:t>
            </a:r>
            <a:r>
              <a:rPr lang="ru-RU" dirty="0" smtClean="0"/>
              <a:t>мира;</a:t>
            </a:r>
          </a:p>
          <a:p>
            <a:pPr algn="just"/>
            <a:r>
              <a:rPr lang="ru-RU" dirty="0" smtClean="0"/>
              <a:t>Освоить </a:t>
            </a:r>
            <a:r>
              <a:rPr lang="ru-RU" dirty="0"/>
              <a:t>навыки использования GIF-редакторов, в качестве инструмента художественной деятельности.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7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AA240E"/>
                </a:solidFill>
              </a:rPr>
              <a:t>Русская народная вышивка</a:t>
            </a:r>
            <a:endParaRPr lang="ru-RU" dirty="0">
              <a:solidFill>
                <a:srgbClr val="AA240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- это </a:t>
            </a:r>
            <a:r>
              <a:rPr lang="ru-RU" sz="2800" b="1" dirty="0"/>
              <a:t>один</a:t>
            </a:r>
            <a:r>
              <a:rPr lang="ru-RU" sz="2800" dirty="0"/>
              <a:t> </a:t>
            </a:r>
            <a:r>
              <a:rPr lang="ru-RU" sz="2800" b="1" dirty="0"/>
              <a:t>из</a:t>
            </a:r>
            <a:r>
              <a:rPr lang="ru-RU" sz="2800" dirty="0"/>
              <a:t> </a:t>
            </a:r>
            <a:r>
              <a:rPr lang="ru-RU" sz="2800" b="1" dirty="0"/>
              <a:t>древнейших</a:t>
            </a:r>
            <a:r>
              <a:rPr lang="ru-RU" sz="2800" dirty="0"/>
              <a:t> </a:t>
            </a:r>
            <a:r>
              <a:rPr lang="ru-RU" sz="2800" b="1" dirty="0"/>
              <a:t>видов</a:t>
            </a:r>
            <a:r>
              <a:rPr lang="ru-RU" sz="2800" dirty="0"/>
              <a:t> </a:t>
            </a:r>
            <a:r>
              <a:rPr lang="ru-RU" sz="2800" b="1" dirty="0" smtClean="0"/>
              <a:t>декоративно</a:t>
            </a:r>
            <a:r>
              <a:rPr lang="ru-RU" sz="2800" dirty="0"/>
              <a:t>-</a:t>
            </a:r>
            <a:r>
              <a:rPr lang="ru-RU" sz="2800" b="1" dirty="0" smtClean="0"/>
              <a:t>прикладного</a:t>
            </a:r>
            <a:r>
              <a:rPr lang="ru-RU" sz="2800" dirty="0"/>
              <a:t> </a:t>
            </a:r>
            <a:r>
              <a:rPr lang="ru-RU" sz="2800" b="1" dirty="0"/>
              <a:t>искусства</a:t>
            </a:r>
            <a:r>
              <a:rPr lang="ru-RU" sz="2800" dirty="0"/>
              <a:t>, широко распространенный по всей территории России. Вышивка применялась для украшения скатертей, </a:t>
            </a:r>
            <a:r>
              <a:rPr lang="ru-RU" sz="2800" dirty="0" smtClean="0"/>
              <a:t>полотенец, праздничного и повседневного костюма, церковного облачения и утвари </a:t>
            </a:r>
            <a:r>
              <a:rPr lang="ru-RU" sz="2800" dirty="0"/>
              <a:t>и т. п.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112" y="4440116"/>
            <a:ext cx="2944332" cy="220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AA240E"/>
                </a:solidFill>
              </a:rPr>
              <a:t>Основные орнаменты русской народной вышивки:</a:t>
            </a:r>
            <a:endParaRPr lang="ru-RU" dirty="0">
              <a:solidFill>
                <a:srgbClr val="AA240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Конь – оберег домашнего очага, символ добра;</a:t>
            </a:r>
            <a:endParaRPr lang="ru-RU" dirty="0"/>
          </a:p>
          <a:p>
            <a:r>
              <a:rPr lang="ru-RU" dirty="0" smtClean="0"/>
              <a:t>Птица – символ добра, любви и согласия в доме;</a:t>
            </a:r>
            <a:endParaRPr lang="ru-RU" dirty="0"/>
          </a:p>
          <a:p>
            <a:r>
              <a:rPr lang="ru-RU" dirty="0" smtClean="0"/>
              <a:t>Дерево – символ долгой жизни, единства рода.</a:t>
            </a:r>
          </a:p>
        </p:txBody>
      </p:sp>
      <p:pic>
        <p:nvPicPr>
          <p:cNvPr id="1032" name="Picture 8" descr="https://cs1.livemaster.ru/storage/a4/41/6f51e15f5fde670ac3212c81bbj7--russkij-stil-rushnik-koniki-muzejnaya-kollektsiya-ruchnaya-v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6479" r="4919" b="23092"/>
          <a:stretch/>
        </p:blipFill>
        <p:spPr bwMode="auto">
          <a:xfrm>
            <a:off x="1113183" y="4121426"/>
            <a:ext cx="3319405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pinimg.com/originals/cb/50/be/cb50bedf4f5b1d119dd70f40803044f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4"/>
          <a:stretch/>
        </p:blipFill>
        <p:spPr bwMode="auto">
          <a:xfrm>
            <a:off x="4763892" y="4121426"/>
            <a:ext cx="3669793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s5.livemaster.ru/storage/8c/cd/b0d2f95a37c2980e6f37e6b12a0e--russkij-stil-vyshitaya-zagotovka-so-slavyanskoj-simvoliko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678" y="4121425"/>
            <a:ext cx="2915478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0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AA240E"/>
                </a:solidFill>
              </a:rPr>
              <a:t>Значение цвета в русской народной вышивке</a:t>
            </a:r>
            <a:endParaRPr lang="ru-RU" dirty="0">
              <a:solidFill>
                <a:srgbClr val="AA240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Белый цвет </a:t>
            </a:r>
            <a:r>
              <a:rPr lang="ru-RU" dirty="0" smtClean="0"/>
              <a:t>связывался </a:t>
            </a:r>
            <a:r>
              <a:rPr lang="ru-RU" dirty="0"/>
              <a:t>в </a:t>
            </a:r>
            <a:r>
              <a:rPr lang="ru-RU" dirty="0" smtClean="0"/>
              <a:t>народных представлениях </a:t>
            </a:r>
            <a:r>
              <a:rPr lang="ru-RU" dirty="0"/>
              <a:t>со </a:t>
            </a:r>
            <a:r>
              <a:rPr lang="ru-RU" dirty="0" smtClean="0"/>
              <a:t>светом</a:t>
            </a:r>
            <a:r>
              <a:rPr lang="ru-RU" dirty="0"/>
              <a:t>, </a:t>
            </a:r>
            <a:r>
              <a:rPr lang="ru-RU" dirty="0" smtClean="0"/>
              <a:t>чистотой, </a:t>
            </a:r>
            <a:r>
              <a:rPr lang="ru-RU" dirty="0"/>
              <a:t>с </a:t>
            </a:r>
            <a:r>
              <a:rPr lang="ru-RU" dirty="0" smtClean="0"/>
              <a:t>понятием о благе. Видимо</a:t>
            </a:r>
            <a:r>
              <a:rPr lang="ru-RU" dirty="0"/>
              <a:t>, не случайно фон </a:t>
            </a:r>
            <a:r>
              <a:rPr lang="ru-RU" dirty="0" smtClean="0"/>
              <a:t>на тканях называли мастерицы Русского Севера: «земля». Белый цвет </a:t>
            </a:r>
            <a:r>
              <a:rPr lang="ru-RU" dirty="0"/>
              <a:t>в вышивке олицетворял женское </a:t>
            </a:r>
            <a:r>
              <a:rPr lang="ru-RU" dirty="0" smtClean="0"/>
              <a:t>начало.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Красный </a:t>
            </a:r>
            <a:r>
              <a:rPr lang="ru-RU" dirty="0"/>
              <a:t>был </a:t>
            </a:r>
            <a:r>
              <a:rPr lang="ru-RU" dirty="0" smtClean="0"/>
              <a:t>цветом солнца, огня, жизни, красоты и олицетворял мужское начало. Красные узоры крестьянской вышивки воспринимаются как земля, получившая энергию солнца и способная дать жизнь всему живому.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17983" y="3405809"/>
            <a:ext cx="9568069" cy="543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17983" y="5307496"/>
            <a:ext cx="9568069" cy="54333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69277"/>
            <a:ext cx="9601200" cy="14859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AA240E"/>
                </a:solidFill>
              </a:rPr>
              <a:t>Основные этапы создания рисунка, переходящего в анимацию:</a:t>
            </a:r>
            <a:endParaRPr lang="ru-RU" dirty="0">
              <a:solidFill>
                <a:srgbClr val="AA240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855177"/>
            <a:ext cx="10131287" cy="483576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900" dirty="0" smtClean="0"/>
              <a:t>Подготавливаем </a:t>
            </a:r>
            <a:r>
              <a:rPr lang="ru-RU" sz="1900" dirty="0"/>
              <a:t>необходимые материалы: листы формата А4, карандаш ТМ, ластик, баночка для воды, краски (гуашь), кисти; </a:t>
            </a:r>
          </a:p>
          <a:p>
            <a:pPr algn="just"/>
            <a:r>
              <a:rPr lang="ru-RU" sz="1900" dirty="0" smtClean="0"/>
              <a:t>Определяем </a:t>
            </a:r>
            <a:r>
              <a:rPr lang="ru-RU" sz="1900" dirty="0"/>
              <a:t>формат; </a:t>
            </a:r>
          </a:p>
          <a:p>
            <a:pPr algn="just"/>
            <a:r>
              <a:rPr lang="ru-RU" sz="1900" dirty="0" smtClean="0"/>
              <a:t>Компонуем </a:t>
            </a:r>
            <a:r>
              <a:rPr lang="ru-RU" sz="1900" dirty="0"/>
              <a:t>изображение на лист, используя карандаш ТМ слегка наметить тонкими линиями основную форму; </a:t>
            </a:r>
          </a:p>
          <a:p>
            <a:pPr algn="just"/>
            <a:r>
              <a:rPr lang="ru-RU" sz="1900" dirty="0" smtClean="0"/>
              <a:t>Взяв </a:t>
            </a:r>
            <a:r>
              <a:rPr lang="ru-RU" sz="1900" dirty="0"/>
              <a:t>краски и кисти начинаем работу с цветом; </a:t>
            </a:r>
          </a:p>
          <a:p>
            <a:pPr algn="just"/>
            <a:r>
              <a:rPr lang="ru-RU" sz="1900" dirty="0" smtClean="0"/>
              <a:t>Изображение </a:t>
            </a:r>
            <a:r>
              <a:rPr lang="ru-RU" sz="1900" dirty="0"/>
              <a:t>следует выполнять частями, фиксируя (фотографируя) на телефон каждый выполненный элемент </a:t>
            </a:r>
            <a:r>
              <a:rPr lang="ru-RU" sz="1900" dirty="0" smtClean="0"/>
              <a:t>изображения. Держите телефон на приблизительно одинаковом расстоянии от рисунка, размеры кадров должны совпадать;</a:t>
            </a:r>
            <a:endParaRPr lang="ru-RU" sz="1900" dirty="0"/>
          </a:p>
          <a:p>
            <a:pPr algn="just"/>
            <a:r>
              <a:rPr lang="ru-RU" sz="1900" dirty="0" smtClean="0"/>
              <a:t>По </a:t>
            </a:r>
            <a:r>
              <a:rPr lang="ru-RU" sz="1900"/>
              <a:t>завершении </a:t>
            </a:r>
            <a:r>
              <a:rPr lang="ru-RU" sz="1900" smtClean="0"/>
              <a:t>изображения, </a:t>
            </a:r>
            <a:r>
              <a:rPr lang="ru-RU" sz="1900" dirty="0"/>
              <a:t>выбрать GIF редактор из перечня предложенных редакторов и добавить изображения; </a:t>
            </a:r>
          </a:p>
          <a:p>
            <a:pPr algn="just"/>
            <a:r>
              <a:rPr lang="ru-RU" sz="1900" dirty="0" smtClean="0"/>
              <a:t>При </a:t>
            </a:r>
            <a:r>
              <a:rPr lang="ru-RU" sz="1900" dirty="0"/>
              <a:t>создании анимации, чередуйте зафиксированные элементы так, чтобы получилось интересно и </a:t>
            </a:r>
            <a:r>
              <a:rPr lang="ru-RU" sz="1900" dirty="0" smtClean="0"/>
              <a:t>динамично, подберите </a:t>
            </a:r>
            <a:r>
              <a:rPr lang="ru-RU" sz="1900" dirty="0"/>
              <a:t>наиболее подходящую скорость смены изображений; </a:t>
            </a:r>
          </a:p>
          <a:p>
            <a:pPr algn="just"/>
            <a:r>
              <a:rPr lang="ru-RU" sz="1900" dirty="0" smtClean="0"/>
              <a:t>Сохраните </a:t>
            </a:r>
            <a:r>
              <a:rPr lang="ru-RU" sz="1900" dirty="0"/>
              <a:t>работу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7269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185" y="272561"/>
            <a:ext cx="9601200" cy="14859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AA240E"/>
                </a:solidFill>
              </a:rPr>
              <a:t>Задание и пример выполнения</a:t>
            </a:r>
            <a:endParaRPr lang="ru-RU" dirty="0">
              <a:solidFill>
                <a:srgbClr val="AA240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9184" y="3829878"/>
            <a:ext cx="10179963" cy="288897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Опираясь на изученный материал, </a:t>
            </a:r>
            <a:r>
              <a:rPr lang="ru-RU" dirty="0" smtClean="0"/>
              <a:t>выполнить </a:t>
            </a:r>
            <a:r>
              <a:rPr lang="ru-RU" dirty="0"/>
              <a:t>рисунок народной вышивки, периодически фиксируя этапы работы на телефон (Рис. 1-4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После </a:t>
            </a:r>
            <a:r>
              <a:rPr lang="ru-RU" dirty="0"/>
              <a:t>завершения работы перейти в GIF-редактор и добавить изображения. </a:t>
            </a:r>
            <a:endParaRPr lang="ru-RU" dirty="0" smtClean="0"/>
          </a:p>
          <a:p>
            <a:pPr algn="just"/>
            <a:r>
              <a:rPr lang="ru-RU" dirty="0" smtClean="0"/>
              <a:t>Определить последовательность смены изображений и возможное их повторение. Пример</a:t>
            </a:r>
            <a:r>
              <a:rPr lang="ru-RU" dirty="0"/>
              <a:t>: «Движущееся изображение».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9" y="1217542"/>
            <a:ext cx="2591143" cy="2068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128" y="1217542"/>
            <a:ext cx="2594457" cy="20689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00" y="1217541"/>
            <a:ext cx="2582162" cy="20689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407" y="1217542"/>
            <a:ext cx="2591967" cy="20689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88046" y="3009096"/>
            <a:ext cx="1019908" cy="277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Рис. 1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40403" y="3009096"/>
            <a:ext cx="1019908" cy="277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Рис. 2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0121" y="3009096"/>
            <a:ext cx="1019908" cy="277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Рис. 3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68436" y="3039046"/>
            <a:ext cx="1019908" cy="2474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Рис. 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055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AA240E"/>
                </a:solidFill>
              </a:rPr>
              <a:t>Движущееся изображение:</a:t>
            </a:r>
            <a:br>
              <a:rPr lang="ru-RU" dirty="0">
                <a:solidFill>
                  <a:srgbClr val="AA240E"/>
                </a:solidFill>
              </a:rPr>
            </a:br>
            <a:r>
              <a:rPr lang="ru-RU" dirty="0">
                <a:solidFill>
                  <a:srgbClr val="AA240E"/>
                </a:solidFill>
              </a:rPr>
              <a:t>«Конь бьет копытцем</a:t>
            </a:r>
            <a:r>
              <a:rPr lang="ru-RU" dirty="0" smtClean="0">
                <a:solidFill>
                  <a:srgbClr val="AA240E"/>
                </a:solidFill>
              </a:rPr>
              <a:t>»</a:t>
            </a:r>
            <a:endParaRPr lang="ru-RU" dirty="0">
              <a:solidFill>
                <a:srgbClr val="AA240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07" y="2068102"/>
            <a:ext cx="5601606" cy="44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126</TotalTime>
  <Words>425</Words>
  <Application>Microsoft Office PowerPoint</Application>
  <PresentationFormat>Широкоэкранный</PresentationFormat>
  <Paragraphs>40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Franklin Gothic Book</vt:lpstr>
      <vt:lpstr>Crop</vt:lpstr>
      <vt:lpstr>Урок ИЗО 5 класс «Русская народная вышивка»</vt:lpstr>
      <vt:lpstr>Цели и задачи</vt:lpstr>
      <vt:lpstr>Русская народная вышивка</vt:lpstr>
      <vt:lpstr>Основные орнаменты русской народной вышивки:</vt:lpstr>
      <vt:lpstr>Значение цвета в русской народной вышивке</vt:lpstr>
      <vt:lpstr>Основные этапы создания рисунка, переходящего в анимацию:</vt:lpstr>
      <vt:lpstr>Задание и пример выполнения</vt:lpstr>
      <vt:lpstr>Движущееся изображение: «Конь бьет копытцем»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Класс</dc:creator>
  <cp:lastModifiedBy>Класс</cp:lastModifiedBy>
  <cp:revision>27</cp:revision>
  <dcterms:created xsi:type="dcterms:W3CDTF">2021-12-03T13:06:17Z</dcterms:created>
  <dcterms:modified xsi:type="dcterms:W3CDTF">2021-12-08T10:08:16Z</dcterms:modified>
</cp:coreProperties>
</file>