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80" r:id="rId22"/>
    <p:sldId id="279" r:id="rId23"/>
    <p:sldId id="278" r:id="rId24"/>
    <p:sldId id="277" r:id="rId25"/>
    <p:sldId id="281" r:id="rId26"/>
    <p:sldId id="282" r:id="rId27"/>
    <p:sldId id="285" r:id="rId28"/>
    <p:sldId id="286" r:id="rId29"/>
    <p:sldId id="283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20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98366-C7F9-46FB-BE0E-C8BFA5159F45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A7546-7ACF-436C-99E5-6D9BABF91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A7546-7ACF-436C-99E5-6D9BABF91C4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A7546-7ACF-436C-99E5-6D9BABF91C4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A7546-7ACF-436C-99E5-6D9BABF91C44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227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83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83030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06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66005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533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205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260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971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62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738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490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97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026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86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165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D2E84-A2F0-4DA1-963F-E4104F008A2B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426252-2572-4A44-9054-6A5953E36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598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2.xml"/><Relationship Id="rId3" Type="http://schemas.openxmlformats.org/officeDocument/2006/relationships/slide" Target="slide5.xml"/><Relationship Id="rId21" Type="http://schemas.openxmlformats.org/officeDocument/2006/relationships/slide" Target="slide42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0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40.xml"/><Relationship Id="rId29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24" Type="http://schemas.openxmlformats.org/officeDocument/2006/relationships/slide" Target="slide48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23" Type="http://schemas.openxmlformats.org/officeDocument/2006/relationships/slide" Target="slide46.xml"/><Relationship Id="rId28" Type="http://schemas.openxmlformats.org/officeDocument/2006/relationships/slide" Target="slide56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31" Type="http://schemas.openxmlformats.org/officeDocument/2006/relationships/slide" Target="slide63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Relationship Id="rId22" Type="http://schemas.openxmlformats.org/officeDocument/2006/relationships/slide" Target="slide44.xml"/><Relationship Id="rId27" Type="http://schemas.openxmlformats.org/officeDocument/2006/relationships/slide" Target="slide54.xml"/><Relationship Id="rId30" Type="http://schemas.openxmlformats.org/officeDocument/2006/relationships/slide" Target="slide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un9-5.userapi.com/impf/c837726/v837726545/55d94/kHYENIX25fM.jpg?size=1280x720&amp;quality=96&amp;sign=c179966e0a1e2bd3de17197e388b0a2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828" y="4118314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Малая Родина: интерактивная игра по истории Вятского края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554" y="4811150"/>
            <a:ext cx="10691446" cy="204685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Разработчики: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Юдина Наталья Валерьевна;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Жуйков</a:t>
            </a:r>
            <a:r>
              <a:rPr lang="ru-RU" b="1" dirty="0" smtClean="0">
                <a:solidFill>
                  <a:schemeClr val="bg1"/>
                </a:solidFill>
              </a:rPr>
              <a:t> Артём Андреевич;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Зорин Алексей Александрович;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Кузнецов Данила Сергеевич;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Ризаев</a:t>
            </a:r>
            <a:r>
              <a:rPr lang="ru-RU" b="1" dirty="0" smtClean="0">
                <a:solidFill>
                  <a:schemeClr val="bg1"/>
                </a:solidFill>
              </a:rPr>
              <a:t> Эльдар Ильич.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127" y="196947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В честь Виктора и </a:t>
            </a:r>
            <a:r>
              <a:rPr lang="ru-RU" dirty="0" err="1" smtClean="0"/>
              <a:t>Аполлинария</a:t>
            </a:r>
            <a:r>
              <a:rPr lang="ru-RU" dirty="0" smtClean="0"/>
              <a:t> Васнецовых</a:t>
            </a:r>
            <a:endParaRPr lang="ru-RU" dirty="0"/>
          </a:p>
        </p:txBody>
      </p:sp>
      <p:pic>
        <p:nvPicPr>
          <p:cNvPr id="4" name="Рисунок 3" descr="800px-Wiktor_Michajlowitsch_Wassnezow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76" y="1572598"/>
            <a:ext cx="3849982" cy="4875040"/>
          </a:xfrm>
          <a:prstGeom prst="rect">
            <a:avLst/>
          </a:prstGeom>
        </p:spPr>
      </p:pic>
      <p:pic>
        <p:nvPicPr>
          <p:cNvPr id="5" name="Рисунок 4" descr="NikDmKuznetsov_AppolinaryVasnetso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041" y="1507645"/>
            <a:ext cx="3857652" cy="4954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4022" y="6211669"/>
            <a:ext cx="503214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Портрет А. М. Васнецова</a:t>
            </a:r>
          </a:p>
          <a:p>
            <a:pPr algn="ctr"/>
            <a:r>
              <a:rPr lang="ru-RU" dirty="0" smtClean="0"/>
              <a:t>Художник: Николай Дмитриевич Кузнецов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74332" y="6211669"/>
            <a:ext cx="36551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Автопортрет В. М. Васнецова</a:t>
            </a:r>
          </a:p>
          <a:p>
            <a:pPr algn="ctr"/>
            <a:r>
              <a:rPr lang="ru-RU" dirty="0" smtClean="0"/>
              <a:t>1873 год. </a:t>
            </a: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675250" y="5092504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6941" y="0"/>
            <a:ext cx="11165059" cy="28182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Фотохудожник, почётный гражданин города Вятки, первый Председатель правления Вятского художественного кружка, созданного в 1910 году. Участник международных выставок и конкурсов фотографий. В 1890-е – 1910-е годы сделал ряд фотографий Вятки, в том числе фотографии обзорного вида на город (см. фото).</a:t>
            </a:r>
          </a:p>
          <a:p>
            <a:pPr algn="ctr">
              <a:buNone/>
            </a:pPr>
            <a:r>
              <a:rPr lang="ru-RU" sz="2400" b="1" dirty="0" smtClean="0"/>
              <a:t>Кто автор этих фотографий?</a:t>
            </a:r>
            <a:endParaRPr lang="ru-RU" sz="2400" b="1" dirty="0"/>
          </a:p>
        </p:txBody>
      </p:sp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95" y="2890305"/>
            <a:ext cx="5212081" cy="3967695"/>
          </a:xfrm>
          <a:prstGeom prst="rect">
            <a:avLst/>
          </a:prstGeom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199" y="2824380"/>
            <a:ext cx="4852475" cy="4033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4227" y="6239804"/>
            <a:ext cx="320743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Вятка, речной порт.</a:t>
            </a:r>
          </a:p>
          <a:p>
            <a:pPr algn="ctr"/>
            <a:r>
              <a:rPr lang="ru-RU" dirty="0" smtClean="0"/>
              <a:t>1900-е годы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87397" y="6488668"/>
            <a:ext cx="30684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Улица Спасская, г. Вятка</a:t>
            </a:r>
            <a:endParaRPr lang="ru-RU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5303521" y="5507501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Сергей Александрович Лобовиков</a:t>
            </a:r>
            <a:endParaRPr lang="ru-RU" dirty="0"/>
          </a:p>
        </p:txBody>
      </p:sp>
      <p:pic>
        <p:nvPicPr>
          <p:cNvPr id="4" name="Рисунок 3" descr="S.Lobovik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881" y="1495536"/>
            <a:ext cx="3305682" cy="4744998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3040" y="0"/>
            <a:ext cx="10728960" cy="303862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Советский и российский актёр театра и кино, народный артист РСФСР, режиссёр. Уроженец города </a:t>
            </a:r>
            <a:r>
              <a:rPr lang="ru-RU" sz="2400" dirty="0" err="1" smtClean="0"/>
              <a:t>Малмыж</a:t>
            </a:r>
            <a:r>
              <a:rPr lang="ru-RU" sz="2400" dirty="0" smtClean="0"/>
              <a:t> Кировской области. Играл роль Павла Чичикова в советском художественном фильме «Мёртвые души» в 1984 году. С 1981 по 1987 годы озвучивал серию мультфильмов «Приключения кота Леопольда», а также роль кота в мультфильме «Чертёнок с пушистым хвостом» в 1985 году.</a:t>
            </a:r>
          </a:p>
          <a:p>
            <a:pPr algn="ctr">
              <a:buNone/>
            </a:pPr>
            <a:r>
              <a:rPr lang="ru-RU" sz="2400" b="1" dirty="0" smtClean="0"/>
              <a:t>Кто этот актёр?</a:t>
            </a:r>
            <a:endParaRPr lang="ru-RU" sz="2400" b="1" dirty="0"/>
          </a:p>
        </p:txBody>
      </p:sp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728" y="3193366"/>
            <a:ext cx="4868660" cy="366463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1472"/>
          </a:xfrm>
        </p:spPr>
        <p:txBody>
          <a:bodyPr/>
          <a:lstStyle/>
          <a:p>
            <a:r>
              <a:rPr lang="ru-RU" dirty="0" smtClean="0"/>
              <a:t>Александр Александрович Калягин</a:t>
            </a:r>
            <a:endParaRPr lang="ru-RU" dirty="0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345" y="1775762"/>
            <a:ext cx="5849072" cy="3991991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197" y="1725637"/>
            <a:ext cx="5331656" cy="22836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Памятник какому известному красноармейцу был торжественно открыт в 2015 году в Парке Победы в городе Кирове?</a:t>
            </a:r>
            <a:endParaRPr lang="ru-RU" sz="2400" dirty="0"/>
          </a:p>
        </p:txBody>
      </p:sp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17" y="0"/>
            <a:ext cx="5935583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067" y="483433"/>
            <a:ext cx="6537007" cy="1280890"/>
          </a:xfrm>
        </p:spPr>
        <p:txBody>
          <a:bodyPr/>
          <a:lstStyle/>
          <a:p>
            <a:r>
              <a:rPr lang="ru-RU" dirty="0" smtClean="0"/>
              <a:t>Григорию Петровичу Булатову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692" y="1992923"/>
            <a:ext cx="5752930" cy="37776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30 апреля 1945 года в 14:25 он водрузил знамя победы над Рейхстагом.</a:t>
            </a:r>
            <a:endParaRPr lang="ru-RU" sz="2400" dirty="0"/>
          </a:p>
        </p:txBody>
      </p:sp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1852" y="0"/>
            <a:ext cx="10349132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1813 году по проекту архитектора М. А. Анисимова в Вятке был построен дом для купца П. Г. </a:t>
            </a:r>
            <a:r>
              <a:rPr lang="ru-RU" sz="2400" dirty="0" err="1" smtClean="0"/>
              <a:t>Аршаулова</a:t>
            </a:r>
            <a:r>
              <a:rPr lang="ru-RU" sz="2400" dirty="0" smtClean="0"/>
              <a:t>.</a:t>
            </a:r>
          </a:p>
          <a:p>
            <a:pPr algn="ctr">
              <a:buNone/>
            </a:pPr>
            <a:r>
              <a:rPr lang="ru-RU" sz="2400" dirty="0" smtClean="0"/>
              <a:t>В 1826 году помещения дома были использованы клубом «Благородное собрание».</a:t>
            </a:r>
          </a:p>
          <a:p>
            <a:pPr algn="ctr">
              <a:buNone/>
            </a:pPr>
            <a:r>
              <a:rPr lang="ru-RU" sz="2400" dirty="0" smtClean="0"/>
              <a:t>Спустя почти сто лет, в 1918 году в этом здании располагался отряд латышских стрелков.</a:t>
            </a:r>
          </a:p>
          <a:p>
            <a:pPr algn="ctr">
              <a:buNone/>
            </a:pPr>
            <a:r>
              <a:rPr lang="ru-RU" sz="2400" b="1" dirty="0" smtClean="0"/>
              <a:t>Что находится в этом здании теперь?</a:t>
            </a:r>
            <a:endParaRPr lang="ru-RU" sz="2400" b="1" dirty="0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901" y="3127248"/>
            <a:ext cx="5486400" cy="3730752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835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Театр юного зрителя </a:t>
            </a:r>
            <a:br>
              <a:rPr lang="ru-RU" dirty="0" smtClean="0"/>
            </a:br>
            <a:r>
              <a:rPr lang="ru-RU" dirty="0" smtClean="0"/>
              <a:t>(«Театр на Спасской»)</a:t>
            </a:r>
            <a:endParaRPr lang="ru-RU" dirty="0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596" y="1486371"/>
            <a:ext cx="7162173" cy="5371629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670" y="0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Кирове памятник маршалу Ивану Степановичу Коневу установлен на одноимённой площади. Однако известно, что он был привезён из другого города.</a:t>
            </a:r>
          </a:p>
          <a:p>
            <a:pPr algn="ctr">
              <a:buNone/>
            </a:pPr>
            <a:r>
              <a:rPr lang="ru-RU" sz="2400" b="1" dirty="0" smtClean="0"/>
              <a:t>В каком городе раньше располагался памятник маршалу Коневу?</a:t>
            </a:r>
            <a:endParaRPr lang="ru-RU" sz="2400" b="1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87" y="2542149"/>
            <a:ext cx="6207067" cy="4315851"/>
          </a:xfrm>
          <a:prstGeom prst="rect">
            <a:avLst/>
          </a:prstGeom>
        </p:spPr>
      </p:pic>
      <p:sp>
        <p:nvSpPr>
          <p:cNvPr id="5" name="Прямоугольник 4">
            <a:hlinkClick r:id="" action="ppaction://noaction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" y="0"/>
          <a:ext cx="1214041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796"/>
                <a:gridCol w="1544257"/>
                <a:gridCol w="1561514"/>
                <a:gridCol w="1575582"/>
                <a:gridCol w="1603717"/>
                <a:gridCol w="1561513"/>
                <a:gridCol w="1463040"/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Известные</a:t>
                      </a:r>
                      <a:r>
                        <a:rPr lang="ru-RU" sz="2000" b="1" baseline="0" dirty="0" smtClean="0">
                          <a:solidFill>
                            <a:srgbClr val="FFFF00"/>
                          </a:solidFill>
                        </a:rPr>
                        <a:t> личности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FF00"/>
                          </a:solidFill>
                          <a:hlinkClick r:id="rId2" action="ppaction://hlinksldjump"/>
                        </a:rPr>
                        <a:t>100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FF00"/>
                          </a:solidFill>
                          <a:hlinkClick r:id="rId3" action="ppaction://hlinksldjump"/>
                        </a:rPr>
                        <a:t>200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FF00"/>
                          </a:solidFill>
                          <a:hlinkClick r:id="rId4" action="ppaction://hlinksldjump"/>
                        </a:rPr>
                        <a:t>300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FF00"/>
                          </a:solidFill>
                          <a:hlinkClick r:id="rId5" action="ppaction://hlinksldjump"/>
                        </a:rPr>
                        <a:t>400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FF00"/>
                          </a:solidFill>
                          <a:hlinkClick r:id="rId6" action="ppaction://hlinksldjump"/>
                        </a:rPr>
                        <a:t>500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FF00"/>
                          </a:solidFill>
                          <a:hlinkClick r:id="rId7" action="ppaction://hlinksldjump"/>
                        </a:rPr>
                        <a:t>600</a:t>
                      </a:r>
                      <a:endParaRPr lang="ru-RU" sz="4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Памятники истории, архитектуры и монументального искусства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8" action="ppaction://hlinksldjump"/>
                        </a:rPr>
                        <a:t>100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9" action="ppaction://hlinksldjump"/>
                        </a:rPr>
                        <a:t>200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0" action="ppaction://hlinksldjump"/>
                        </a:rPr>
                        <a:t>300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1" action="ppaction://hlinksldjump"/>
                        </a:rPr>
                        <a:t>400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2" action="ppaction://hlinksldjump"/>
                        </a:rPr>
                        <a:t>500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FF00"/>
                          </a:solidFill>
                          <a:hlinkClick r:id="rId13" action="ppaction://hlinksldjump"/>
                        </a:rPr>
                        <a:t>600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Исторические события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4" action="ppaction://hlinksldjump"/>
                        </a:rPr>
                        <a:t>100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5" action="ppaction://hlinksldjump"/>
                        </a:rPr>
                        <a:t>200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6" action="ppaction://hlinksldjump"/>
                        </a:rPr>
                        <a:t>300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7" action="ppaction://hlinksldjump"/>
                        </a:rPr>
                        <a:t>400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18" action="ppaction://hlinksldjump"/>
                        </a:rPr>
                        <a:t>500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FF00"/>
                          </a:solidFill>
                          <a:hlinkClick r:id="rId19" action="ppaction://hlinksldjump"/>
                        </a:rPr>
                        <a:t>600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Кировская область в Великую Отечественную</a:t>
                      </a:r>
                      <a:r>
                        <a:rPr lang="ru-RU" sz="2000" b="1" baseline="0" dirty="0" smtClean="0">
                          <a:solidFill>
                            <a:srgbClr val="FFFF00"/>
                          </a:solidFill>
                        </a:rPr>
                        <a:t> войну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0" action="ppaction://hlinksldjump"/>
                        </a:rPr>
                        <a:t>100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1" action="ppaction://hlinksldjump"/>
                        </a:rPr>
                        <a:t>200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2" action="ppaction://hlinksldjump"/>
                        </a:rPr>
                        <a:t>300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3" action="ppaction://hlinksldjump"/>
                        </a:rPr>
                        <a:t>400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4" action="ppaction://hlinksldjump"/>
                        </a:rPr>
                        <a:t>500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FF00"/>
                          </a:solidFill>
                          <a:hlinkClick r:id="rId25" action="ppaction://hlinksldjump"/>
                        </a:rPr>
                        <a:t>600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Народное творчество в Кировской области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6" action="ppaction://hlinksldjump"/>
                        </a:rPr>
                        <a:t>100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7" action="ppaction://hlinksldjump"/>
                        </a:rPr>
                        <a:t>200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8" action="ppaction://hlinksldjump"/>
                        </a:rPr>
                        <a:t>300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29" action="ppaction://hlinksldjump"/>
                        </a:rPr>
                        <a:t>400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  <a:hlinkClick r:id="rId30" action="ppaction://hlinksldjump"/>
                        </a:rPr>
                        <a:t>500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FF00"/>
                          </a:solidFill>
                          <a:hlinkClick r:id="rId31" action="ppaction://hlinksldjump"/>
                        </a:rPr>
                        <a:t>600</a:t>
                      </a:r>
                      <a:endParaRPr lang="ru-RU" sz="4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3775" y="196948"/>
            <a:ext cx="8911687" cy="984738"/>
          </a:xfrm>
        </p:spPr>
        <p:txBody>
          <a:bodyPr/>
          <a:lstStyle/>
          <a:p>
            <a:pPr algn="ctr"/>
            <a:r>
              <a:rPr lang="ru-RU" dirty="0" smtClean="0"/>
              <a:t>В городе Кракове, на юге Польши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7859" y="881576"/>
            <a:ext cx="8915400" cy="111603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/>
              <a:t>В Кракове памятник маршалу Коневу был установлен в 1987 году, но уже в 1991 году был демонтирован и вывезен в Россию. В Кирове был отреставрирован и вновь воздвигнут на новом постаменте в центре одноимённой площади.</a:t>
            </a:r>
            <a:endParaRPr lang="ru-RU" sz="2000" dirty="0"/>
          </a:p>
        </p:txBody>
      </p:sp>
      <p:pic>
        <p:nvPicPr>
          <p:cNvPr id="4" name="Рисунок 3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241" y="2314352"/>
            <a:ext cx="7479543" cy="4543648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45612" y="1266091"/>
            <a:ext cx="7146388" cy="40514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Католический храм в городе Кирове, построенный в 1903 году при участии архитектора И. А. </a:t>
            </a:r>
            <a:r>
              <a:rPr lang="ru-RU" sz="2400" dirty="0" err="1" smtClean="0"/>
              <a:t>Чарушина</a:t>
            </a:r>
            <a:r>
              <a:rPr lang="ru-RU" sz="2400" dirty="0" smtClean="0"/>
              <a:t>. Является объектом культурного наследия регионального значения.</a:t>
            </a:r>
          </a:p>
          <a:p>
            <a:pPr algn="ctr">
              <a:buNone/>
            </a:pPr>
            <a:r>
              <a:rPr lang="ru-RU" sz="2400" dirty="0" smtClean="0"/>
              <a:t>Ныне используется как концертный зал органной и камерной музыки. Приезжающие исполнители отмечали, что он является одним из лучших органных залов России в акустическом решении.</a:t>
            </a:r>
            <a:endParaRPr lang="ru-RU" sz="2400" dirty="0"/>
          </a:p>
        </p:txBody>
      </p:sp>
      <p:pic>
        <p:nvPicPr>
          <p:cNvPr id="5" name="Рисунок 4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859"/>
            <a:ext cx="5326966" cy="3995224"/>
          </a:xfrm>
          <a:prstGeom prst="rect">
            <a:avLst/>
          </a:prstGeom>
        </p:spPr>
      </p:pic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717453" y="5338689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029" y="323557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Александровский костёл</a:t>
            </a:r>
            <a:endParaRPr lang="ru-RU" dirty="0"/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6607" y="1326996"/>
            <a:ext cx="7466365" cy="5203831"/>
          </a:xfrm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47336"/>
            <a:ext cx="7287065" cy="32402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 назывался не сохранившийся до наших дней собор, запечатленный С. А. </a:t>
            </a:r>
            <a:r>
              <a:rPr lang="ru-RU" sz="2400" dirty="0" err="1" smtClean="0"/>
              <a:t>Лобовиковым</a:t>
            </a:r>
            <a:r>
              <a:rPr lang="ru-RU" sz="2400" dirty="0" smtClean="0"/>
              <a:t> на этой фотографии?</a:t>
            </a:r>
          </a:p>
          <a:p>
            <a:pPr algn="ctr">
              <a:buNone/>
            </a:pPr>
            <a:r>
              <a:rPr lang="ru-RU" sz="2400" dirty="0" smtClean="0"/>
              <a:t>В настоящее время на его месте располагается здание Кировской областной филармонии.</a:t>
            </a:r>
            <a:endParaRPr lang="ru-RU" sz="2400" dirty="0"/>
          </a:p>
        </p:txBody>
      </p:sp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090" y="0"/>
            <a:ext cx="4994910" cy="6858000"/>
          </a:xfrm>
          <a:prstGeom prst="rect">
            <a:avLst/>
          </a:prstGeom>
        </p:spPr>
      </p:pic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4452" y="0"/>
            <a:ext cx="8911687" cy="670118"/>
          </a:xfrm>
        </p:spPr>
        <p:txBody>
          <a:bodyPr/>
          <a:lstStyle/>
          <a:p>
            <a:pPr algn="ctr"/>
            <a:r>
              <a:rPr lang="ru-RU" dirty="0" err="1" smtClean="0"/>
              <a:t>Александро-Невский</a:t>
            </a:r>
            <a:r>
              <a:rPr lang="ru-RU" dirty="0" smtClean="0"/>
              <a:t> собор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3378" y="656491"/>
            <a:ext cx="10349132" cy="256500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Собор был построен в 1839-1864 годы по проекту архитектора А. Л. </a:t>
            </a:r>
            <a:r>
              <a:rPr lang="ru-RU" sz="2000" dirty="0" err="1" smtClean="0"/>
              <a:t>Витберга</a:t>
            </a:r>
            <a:r>
              <a:rPr lang="ru-RU" sz="2000" dirty="0" smtClean="0"/>
              <a:t>, в память о посещении города императором Александром </a:t>
            </a:r>
            <a:r>
              <a:rPr lang="en-US" sz="2000" dirty="0" smtClean="0"/>
              <a:t>I</a:t>
            </a:r>
            <a:r>
              <a:rPr lang="ru-RU" sz="2000" dirty="0" smtClean="0"/>
              <a:t>. Сочетал в себе черты сразу нескольких архитектурных стилей.</a:t>
            </a:r>
          </a:p>
          <a:p>
            <a:pPr algn="ctr">
              <a:buNone/>
            </a:pPr>
            <a:r>
              <a:rPr lang="ru-RU" sz="2000" dirty="0" smtClean="0"/>
              <a:t>В 1937 году ВЦИК разрешил исключить собор из списка охраняемых объектов, после чего тот был взорван на кирпич. Позднее на его месте было построено здание нынешней филармонии.</a:t>
            </a:r>
            <a:endParaRPr lang="ru-RU" sz="2000" dirty="0"/>
          </a:p>
        </p:txBody>
      </p:sp>
      <p:pic>
        <p:nvPicPr>
          <p:cNvPr id="4" name="Рисунок 3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971" y="2799471"/>
            <a:ext cx="6442111" cy="405852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7009" y="196948"/>
            <a:ext cx="8915400" cy="16224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Частью какого архитектурного ансамбля является Никольская надвратная церковь в г. Кирове?</a:t>
            </a:r>
            <a:endParaRPr lang="ru-RU" sz="2400" dirty="0"/>
          </a:p>
        </p:txBody>
      </p:sp>
      <p:pic>
        <p:nvPicPr>
          <p:cNvPr id="4" name="Рисунок 3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86" y="1273126"/>
            <a:ext cx="7446498" cy="558487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7842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Архитектурного ансамбля Трифонова монастыря</a:t>
            </a:r>
            <a:endParaRPr lang="ru-RU" dirty="0"/>
          </a:p>
        </p:txBody>
      </p:sp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27" y="1275479"/>
            <a:ext cx="8932033" cy="5582521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604911" y="5008097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36653"/>
            <a:ext cx="5556738" cy="1678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Какой русский князь в 1489 году направил в Вятку64-тысячное войско для присоединения её к Московскому государству?</a:t>
            </a:r>
            <a:endParaRPr lang="ru-RU" sz="2400" dirty="0"/>
          </a:p>
        </p:txBody>
      </p:sp>
      <p:pic>
        <p:nvPicPr>
          <p:cNvPr id="4" name="Рисунок 3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08" y="182881"/>
            <a:ext cx="6752492" cy="6414868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6316" y="31462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Иван </a:t>
            </a:r>
            <a:r>
              <a:rPr lang="en-US" dirty="0" smtClean="0"/>
              <a:t>III </a:t>
            </a:r>
            <a:endParaRPr lang="ru-RU" dirty="0"/>
          </a:p>
        </p:txBody>
      </p:sp>
      <p:pic>
        <p:nvPicPr>
          <p:cNvPr id="4" name="Содержимое 3" descr="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915" y="1317674"/>
            <a:ext cx="3936427" cy="5520840"/>
          </a:xfrm>
        </p:spPr>
      </p:pic>
      <p:pic>
        <p:nvPicPr>
          <p:cNvPr id="5" name="Рисунок 4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460" y="1301119"/>
            <a:ext cx="5430349" cy="5556881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604911" y="5008097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03280" y="515815"/>
            <a:ext cx="8915400" cy="141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Какой русский император приезжал на Вятку в 1825 году?</a:t>
            </a:r>
            <a:endParaRPr lang="ru-RU" sz="2400" dirty="0"/>
          </a:p>
        </p:txBody>
      </p:sp>
      <p:pic>
        <p:nvPicPr>
          <p:cNvPr id="4" name="Рисунок 3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464" y="1440546"/>
            <a:ext cx="6105525" cy="4905375"/>
          </a:xfrm>
          <a:prstGeom prst="rect">
            <a:avLst/>
          </a:prstGeom>
        </p:spPr>
      </p:pic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76911" y="6211669"/>
            <a:ext cx="4633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Ранняя весна (Беседка в парке)</a:t>
            </a:r>
          </a:p>
          <a:p>
            <a:pPr algn="ctr"/>
            <a:r>
              <a:rPr lang="ru-RU" dirty="0" smtClean="0"/>
              <a:t>Художник: С. Ю. Жуковский, 1919-1921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92264" y="965980"/>
            <a:ext cx="8915400" cy="187569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2800" dirty="0" smtClean="0"/>
              <a:t>Русский писатель, публицист, сосланный на Вятку в 1835 году по ложному обвинению в распевании песен, порочащих императорскую фамилию. В честь него в Кирове названы известная библиотека и улица.</a:t>
            </a:r>
          </a:p>
          <a:p>
            <a:pPr algn="ctr">
              <a:buNone/>
            </a:pPr>
            <a:r>
              <a:rPr lang="ru-RU" sz="2800" b="1" dirty="0" smtClean="0"/>
              <a:t>Кто этот писатель?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5922497" y="4121834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534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Александр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5" name="Содержимое 4" descr="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319" y="991330"/>
            <a:ext cx="3528825" cy="5866670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464234" y="4979962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11" y="1807698"/>
            <a:ext cx="5764323" cy="384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8873" y="529883"/>
            <a:ext cx="8915400" cy="1341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 называли новгородских пиратов, которые в конце </a:t>
            </a:r>
            <a:r>
              <a:rPr lang="en-US" sz="2400" dirty="0" smtClean="0"/>
              <a:t>XII – </a:t>
            </a:r>
            <a:r>
              <a:rPr lang="ru-RU" sz="2400" dirty="0" smtClean="0"/>
              <a:t>начале </a:t>
            </a:r>
            <a:r>
              <a:rPr lang="en-US" sz="2400" dirty="0" smtClean="0"/>
              <a:t>XIII </a:t>
            </a:r>
            <a:r>
              <a:rPr lang="ru-RU" sz="2400" dirty="0" smtClean="0"/>
              <a:t>вв. речным путём добрались до Вятской земли и начали её заселение?</a:t>
            </a:r>
            <a:endParaRPr lang="ru-RU" sz="2400" dirty="0"/>
          </a:p>
        </p:txBody>
      </p:sp>
      <p:pic>
        <p:nvPicPr>
          <p:cNvPr id="2050" name="Picture 2" descr="https://avatars.mds.yandex.net/get-zen_doc/1899873/pub_5cd43a10c6dcb700b36ca1d5_5cd43aa702da9d00b3fc15fa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1507" y="1885072"/>
            <a:ext cx="6217919" cy="4663440"/>
          </a:xfrm>
          <a:prstGeom prst="rect">
            <a:avLst/>
          </a:prstGeom>
          <a:noFill/>
        </p:spPr>
      </p:pic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829995" y="5015132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6316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Ушкуйники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4806" y="670561"/>
            <a:ext cx="8915400" cy="9190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Ушкуйниками были основаны первые русские города на Вятской земле: </a:t>
            </a:r>
            <a:r>
              <a:rPr lang="ru-RU" sz="2400" dirty="0" err="1" smtClean="0"/>
              <a:t>Никулицын</a:t>
            </a:r>
            <a:r>
              <a:rPr lang="ru-RU" sz="2400" dirty="0" smtClean="0"/>
              <a:t>, Котельнич и Хлынов.</a:t>
            </a:r>
            <a:endParaRPr lang="ru-RU" sz="2400" dirty="0"/>
          </a:p>
        </p:txBody>
      </p:sp>
      <p:pic>
        <p:nvPicPr>
          <p:cNvPr id="5" name="Рисунок 4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54" y="1610282"/>
            <a:ext cx="7748172" cy="5036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0301" y="6211669"/>
            <a:ext cx="43685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Ушкуйники. Новгородская вольница</a:t>
            </a:r>
          </a:p>
          <a:p>
            <a:pPr algn="ctr"/>
            <a:r>
              <a:rPr lang="ru-RU" dirty="0" smtClean="0"/>
              <a:t>Художник: С. М. </a:t>
            </a:r>
            <a:r>
              <a:rPr lang="ru-RU" dirty="0" err="1" smtClean="0"/>
              <a:t>Зейденберг</a:t>
            </a: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4234" y="4979962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180" y="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каком году и после какого события город Вятка был переименован в Киров?</a:t>
            </a:r>
            <a:endParaRPr lang="ru-RU" dirty="0"/>
          </a:p>
        </p:txBody>
      </p:sp>
      <p:pic>
        <p:nvPicPr>
          <p:cNvPr id="4" name="Содержимое 3" descr="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135" y="1354610"/>
            <a:ext cx="8805426" cy="5503390"/>
          </a:xfrm>
        </p:spPr>
      </p:pic>
      <p:sp>
        <p:nvSpPr>
          <p:cNvPr id="5" name="Прямоугольник 4">
            <a:hlinkClick r:id="" action="ppaction://noaction"/>
          </p:cNvPr>
          <p:cNvSpPr/>
          <p:nvPr/>
        </p:nvSpPr>
        <p:spPr>
          <a:xfrm>
            <a:off x="225083" y="5296486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051" y="1257155"/>
            <a:ext cx="636819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1934 году, после убийства Сергея </a:t>
            </a:r>
            <a:r>
              <a:rPr lang="ru-RU" dirty="0" err="1" smtClean="0"/>
              <a:t>Мироновича</a:t>
            </a:r>
            <a:r>
              <a:rPr lang="ru-RU" dirty="0" smtClean="0"/>
              <a:t> Кирова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7618" y="2654104"/>
            <a:ext cx="6822831" cy="146772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Данное решение ВЦИК значительно повысило статус города в те годы.</a:t>
            </a:r>
          </a:p>
          <a:p>
            <a:pPr algn="ctr">
              <a:buNone/>
            </a:pPr>
            <a:r>
              <a:rPr lang="ru-RU" sz="2400" dirty="0" smtClean="0"/>
              <a:t>При этом сам Киров в Вятке никогда не был.</a:t>
            </a:r>
            <a:endParaRPr lang="ru-RU" sz="2400" dirty="0"/>
          </a:p>
        </p:txBody>
      </p:sp>
      <p:pic>
        <p:nvPicPr>
          <p:cNvPr id="4" name="Рисунок 3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362" y="686119"/>
            <a:ext cx="3953217" cy="5482564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62268" y="375137"/>
            <a:ext cx="10240525" cy="16365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Какое событие частично обусловило появление </a:t>
            </a:r>
            <a:r>
              <a:rPr lang="ru-RU" sz="2400" b="1" dirty="0" smtClean="0"/>
              <a:t>праздника Свистопляски </a:t>
            </a:r>
            <a:r>
              <a:rPr lang="ru-RU" sz="2400" dirty="0" smtClean="0"/>
              <a:t>и </a:t>
            </a:r>
            <a:r>
              <a:rPr lang="ru-RU" sz="2400" b="1" dirty="0" smtClean="0"/>
              <a:t>часовни архангела Михаила </a:t>
            </a:r>
            <a:r>
              <a:rPr lang="ru-RU" sz="2400" dirty="0" smtClean="0"/>
              <a:t>в городе Кирове?</a:t>
            </a:r>
          </a:p>
        </p:txBody>
      </p:sp>
      <p:pic>
        <p:nvPicPr>
          <p:cNvPr id="5" name="Рисунок 4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79" y="1717137"/>
            <a:ext cx="6893878" cy="5140863"/>
          </a:xfrm>
          <a:prstGeom prst="rect">
            <a:avLst/>
          </a:prstGeom>
        </p:spPr>
      </p:pic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519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Битва в </a:t>
            </a:r>
            <a:r>
              <a:rPr lang="ru-RU" dirty="0" err="1" smtClean="0"/>
              <a:t>Раздерихинском</a:t>
            </a:r>
            <a:r>
              <a:rPr lang="ru-RU" dirty="0" smtClean="0"/>
              <a:t> овраге в 1412 году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6093" y="1191063"/>
            <a:ext cx="10477670" cy="11019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Битва состоялась ночью. По одной из версий, устюжане пришли на помощь </a:t>
            </a:r>
            <a:r>
              <a:rPr lang="ru-RU" sz="2400" dirty="0" err="1" smtClean="0"/>
              <a:t>вятчанам</a:t>
            </a:r>
            <a:r>
              <a:rPr lang="ru-RU" sz="2400" dirty="0" smtClean="0"/>
              <a:t> для обороны города от татар, по другой – они в союзе с московским князем хотели захватить город.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53" y="2437315"/>
            <a:ext cx="7521526" cy="4195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5086" y="353670"/>
            <a:ext cx="6194840" cy="6194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1422" y="295422"/>
            <a:ext cx="10109224" cy="2729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Какой летописный источник (едва ли не единственный) описывает создание первых русских городов на Вятке и историю Вятской земли до середины </a:t>
            </a:r>
            <a:r>
              <a:rPr lang="en-US" sz="2400" dirty="0" smtClean="0"/>
              <a:t>XVI </a:t>
            </a:r>
            <a:r>
              <a:rPr lang="ru-RU" sz="2400" dirty="0" smtClean="0"/>
              <a:t>века? Существует в нескольких списках.</a:t>
            </a:r>
          </a:p>
          <a:p>
            <a:pPr algn="ctr">
              <a:buNone/>
            </a:pPr>
            <a:r>
              <a:rPr lang="ru-RU" sz="2400" dirty="0" smtClean="0"/>
              <a:t>Включает в себя местные церковные предания, наблюдения, народные предания о новгородцах, легенду о «Холопьем городке» и так далее.</a:t>
            </a:r>
            <a:endParaRPr lang="ru-RU" sz="2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193" y="56783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«Повесть о стране Вятской»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3550" y="1570893"/>
            <a:ext cx="7047914" cy="12145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Текст повести и её небольшой анализ был опубликован в 1905 году историком А. С. Верещагиным.</a:t>
            </a:r>
            <a:endParaRPr lang="ru-RU" sz="2400" dirty="0"/>
          </a:p>
        </p:txBody>
      </p:sp>
      <p:pic>
        <p:nvPicPr>
          <p:cNvPr id="4" name="Рисунок 3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356" y="915362"/>
            <a:ext cx="3254912" cy="4866093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587" y="384959"/>
            <a:ext cx="8911687" cy="1120284"/>
          </a:xfrm>
        </p:spPr>
        <p:txBody>
          <a:bodyPr/>
          <a:lstStyle/>
          <a:p>
            <a:pPr algn="ctr"/>
            <a:r>
              <a:rPr lang="ru-RU" dirty="0" smtClean="0"/>
              <a:t>Александр Иванович Герцен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0260" y="1332314"/>
            <a:ext cx="3428829" cy="4393187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814732" y="4698609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952" y="1430215"/>
            <a:ext cx="7483257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Какой подвиг совершил красноармеец, уроженец Слободского уезда Вятской губернии Яков Николаевич </a:t>
            </a:r>
            <a:r>
              <a:rPr lang="ru-RU" sz="2400" dirty="0" err="1" smtClean="0"/>
              <a:t>Падерин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pic>
        <p:nvPicPr>
          <p:cNvPr id="4" name="Рисунок 3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168" y="1301723"/>
            <a:ext cx="3037918" cy="4266739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991" y="1359876"/>
            <a:ext cx="8031896" cy="37776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1941 году в бою у деревни </a:t>
            </a:r>
            <a:r>
              <a:rPr lang="ru-RU" sz="2400" dirty="0" err="1" smtClean="0"/>
              <a:t>Рябиниха</a:t>
            </a:r>
            <a:r>
              <a:rPr lang="ru-RU" sz="2400" dirty="0" smtClean="0"/>
              <a:t> закрыл своим телом амбразуру вражеского дзота, тем самым позволив всему подразделению продвинуться вперёд и выполнить боевую задачу.</a:t>
            </a:r>
          </a:p>
          <a:p>
            <a:pPr>
              <a:buNone/>
            </a:pPr>
            <a:r>
              <a:rPr lang="ru-RU" sz="2400" dirty="0" smtClean="0"/>
              <a:t>Посмертно удостоен звания Героя Советского Союза.</a:t>
            </a:r>
            <a:endParaRPr lang="ru-RU" sz="2400" dirty="0"/>
          </a:p>
        </p:txBody>
      </p:sp>
      <p:pic>
        <p:nvPicPr>
          <p:cNvPr id="4" name="Рисунок 3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942" y="986573"/>
            <a:ext cx="3547110" cy="4724106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0074" y="1402078"/>
            <a:ext cx="7089361" cy="21429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Какое прозвище сослуживцы дали Маршалу Советского Союза, уроженцу Вятской губернии Леониду Александровичу Говорову?</a:t>
            </a:r>
            <a:endParaRPr lang="ru-RU" sz="2400" dirty="0"/>
          </a:p>
        </p:txBody>
      </p:sp>
      <p:pic>
        <p:nvPicPr>
          <p:cNvPr id="4" name="Рисунок 3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996" y="656256"/>
            <a:ext cx="4134730" cy="5581886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39704"/>
            <a:ext cx="7413674" cy="852998"/>
          </a:xfrm>
        </p:spPr>
        <p:txBody>
          <a:bodyPr/>
          <a:lstStyle/>
          <a:p>
            <a:pPr algn="ctr"/>
            <a:r>
              <a:rPr lang="ru-RU" dirty="0" smtClean="0"/>
              <a:t>«Аптекарь»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9224" y="1641230"/>
            <a:ext cx="5921742" cy="149586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dirty="0" smtClean="0"/>
              <a:t>Данное прозвище было дано Говорову сослуживцами за педантичность и точность исполнения приказов.</a:t>
            </a:r>
            <a:endParaRPr lang="ru-RU" sz="2400" dirty="0"/>
          </a:p>
        </p:txBody>
      </p:sp>
      <p:pic>
        <p:nvPicPr>
          <p:cNvPr id="5" name="Рисунок 4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442" y="0"/>
            <a:ext cx="5117558" cy="685800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2603" y="543951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первые годы войны в результате эвакуации предприятий и их персонала население города Кирова увеличилось вдвое.</a:t>
            </a:r>
          </a:p>
          <a:p>
            <a:pPr algn="ctr">
              <a:buNone/>
            </a:pPr>
            <a:r>
              <a:rPr lang="ru-RU" sz="2400" dirty="0" smtClean="0"/>
              <a:t>Возникла потребность в создании эффективной системы общественного транспорта.</a:t>
            </a:r>
          </a:p>
          <a:p>
            <a:pPr algn="ctr">
              <a:buNone/>
            </a:pPr>
            <a:r>
              <a:rPr lang="ru-RU" sz="2400" b="1" dirty="0" smtClean="0"/>
              <a:t>Какой вид общественного транспорта начал свою работу в городе Кирове 7 ноября 1943 года?</a:t>
            </a:r>
            <a:endParaRPr lang="ru-RU" sz="24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34" y="1322363"/>
            <a:ext cx="6195774" cy="4128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722" y="188012"/>
            <a:ext cx="8911687" cy="11624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Кирове было открыто троллейбусное движение</a:t>
            </a:r>
            <a:endParaRPr lang="ru-RU" dirty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706" name="Picture 2" descr="http://railfaneurope.net/pix/ru/trolleybus/Kirov/IMG_0859_Kirow_04_10_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5462" y="2594233"/>
            <a:ext cx="6576538" cy="4263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19311" y="153337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1943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4362" y="301048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2004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9045" y="0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городе Кирове на Октябрьском проспекте установлен памятник героическому труду «</a:t>
            </a:r>
            <a:r>
              <a:rPr lang="ru-RU" sz="2400" dirty="0" err="1" smtClean="0"/>
              <a:t>Кировчане</a:t>
            </a:r>
            <a:r>
              <a:rPr lang="ru-RU" sz="2400" dirty="0" smtClean="0"/>
              <a:t> – фронту», представляющий собой танк Т-34-85, установленный на постаменте-горке. </a:t>
            </a:r>
          </a:p>
          <a:p>
            <a:pPr algn="ctr">
              <a:buNone/>
            </a:pPr>
            <a:r>
              <a:rPr lang="ru-RU" sz="2400" dirty="0" smtClean="0"/>
              <a:t>Место его установки было выбрано не случайно: неподалёку располагался танковый завод №38.</a:t>
            </a:r>
          </a:p>
          <a:p>
            <a:pPr algn="ctr">
              <a:buNone/>
            </a:pPr>
            <a:r>
              <a:rPr lang="ru-RU" sz="2400" b="1" dirty="0" smtClean="0"/>
              <a:t>Сколько танков Т-34-85 было выпущено в Кирове в годы Великой Отечественной войны?</a:t>
            </a:r>
            <a:endParaRPr lang="ru-RU" sz="2400" b="1" dirty="0"/>
          </a:p>
        </p:txBody>
      </p:sp>
      <p:pic>
        <p:nvPicPr>
          <p:cNvPr id="4" name="Рисунок 3" descr="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300" y="3282261"/>
            <a:ext cx="5395986" cy="357574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857" y="20207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Ни одного танка Т-34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7958" y="811236"/>
            <a:ext cx="10954042" cy="25790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городе Кирове с 1942 по 1944 годы выпускали танки Т-60, Т-70, самоходные артиллерийские установки СУ-76.</a:t>
            </a:r>
          </a:p>
          <a:p>
            <a:pPr algn="ctr">
              <a:buNone/>
            </a:pPr>
            <a:r>
              <a:rPr lang="ru-RU" sz="2400" dirty="0" smtClean="0"/>
              <a:t>Но модель Т-34-85 была выбрана не случайно: в 1920-е годы в Вятке на ул. Спасской проживал будущий главный конструктор знаменитого танка – Михаил Ильич Кошкин.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3021" y="2919189"/>
            <a:ext cx="6555545" cy="3938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446" y="0"/>
            <a:ext cx="10644553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За годы войны в Кировскую область было эвакуировано более 70 промышленных предприятий, которые занялись выпуском военной продукции, кроме того, для этой же цели реорганизовывались местные предприятия.</a:t>
            </a:r>
          </a:p>
          <a:p>
            <a:pPr algn="ctr">
              <a:buNone/>
            </a:pPr>
            <a:r>
              <a:rPr lang="ru-RU" sz="2400" b="1" dirty="0" smtClean="0"/>
              <a:t>Назовите не менее 3-х таких предприятий (заводов) с указанием основной выпускаемой продукции в годы Великой Отечественной войны.</a:t>
            </a:r>
            <a:endParaRPr lang="ru-RU" sz="2400" b="1" dirty="0"/>
          </a:p>
        </p:txBody>
      </p:sp>
      <p:pic>
        <p:nvPicPr>
          <p:cNvPr id="16386" name="Picture 2" descr="https://www.vyatsu.ru/uploads/image/1105/stan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3513" y="2905124"/>
            <a:ext cx="6667500" cy="3952876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2166" y="0"/>
            <a:ext cx="7169834" cy="6858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Завод №32 («</a:t>
            </a:r>
            <a:r>
              <a:rPr lang="ru-RU" sz="2400" b="1" dirty="0" err="1" smtClean="0"/>
              <a:t>Авитек</a:t>
            </a:r>
            <a:r>
              <a:rPr lang="ru-RU" sz="2400" dirty="0" smtClean="0"/>
              <a:t>») – производство вооружения для самолётов Ил-2 и Ил-4;</a:t>
            </a:r>
          </a:p>
          <a:p>
            <a:r>
              <a:rPr lang="ru-RU" sz="2400" dirty="0" smtClean="0"/>
              <a:t>Завод №266 имени </a:t>
            </a:r>
            <a:r>
              <a:rPr lang="ru-RU" sz="2400" b="1" dirty="0" err="1" smtClean="0"/>
              <a:t>Лепсе</a:t>
            </a:r>
            <a:r>
              <a:rPr lang="ru-RU" sz="2400" dirty="0" smtClean="0"/>
              <a:t> – электрооборудование для пикирующих бомбардировщиков, ручные гранаты;</a:t>
            </a:r>
          </a:p>
          <a:p>
            <a:r>
              <a:rPr lang="ru-RU" sz="2400" dirty="0" smtClean="0"/>
              <a:t>Завод №324 («</a:t>
            </a:r>
            <a:r>
              <a:rPr lang="ru-RU" sz="2400" b="1" dirty="0" err="1" smtClean="0"/>
              <a:t>Сельмаш</a:t>
            </a:r>
            <a:r>
              <a:rPr lang="ru-RU" sz="2400" dirty="0" smtClean="0"/>
              <a:t>») – осколочно-фугасные снаряды для гаубиц;</a:t>
            </a:r>
          </a:p>
          <a:p>
            <a:r>
              <a:rPr lang="ru-RU" sz="2400" dirty="0" smtClean="0"/>
              <a:t>Завод №38 (объединение Коломенского паровозостроительного завода и Кировского машиностроительного завода </a:t>
            </a:r>
            <a:r>
              <a:rPr lang="ru-RU" sz="2400" b="1" dirty="0" smtClean="0"/>
              <a:t>имени 1 Мая</a:t>
            </a:r>
            <a:r>
              <a:rPr lang="ru-RU" sz="2400" dirty="0" smtClean="0"/>
              <a:t>) – производство танков Т-60 и Т-70, а также САУ;</a:t>
            </a:r>
          </a:p>
          <a:p>
            <a:r>
              <a:rPr lang="ru-RU" sz="2400" dirty="0" smtClean="0"/>
              <a:t>Комбинат «</a:t>
            </a:r>
            <a:r>
              <a:rPr lang="ru-RU" sz="2400" b="1" dirty="0" err="1" smtClean="0"/>
              <a:t>Искож</a:t>
            </a:r>
            <a:r>
              <a:rPr lang="ru-RU" sz="2400" dirty="0" smtClean="0"/>
              <a:t>» (завод «Резина» на базе эвакуированных предприятий) – производство кирзы, подошвы и каблуков для сапог.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354" y="1240646"/>
            <a:ext cx="4768948" cy="3310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3452" y="0"/>
            <a:ext cx="8915400" cy="2213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Автор известной повести, символ которой изображён на фотографии, родился в городе Слободской Вятской губернии.</a:t>
            </a:r>
          </a:p>
          <a:p>
            <a:pPr algn="ctr">
              <a:buNone/>
            </a:pPr>
            <a:r>
              <a:rPr lang="ru-RU" sz="2400" dirty="0" smtClean="0"/>
              <a:t>В Кирове в его честь названа набережная.</a:t>
            </a:r>
          </a:p>
          <a:p>
            <a:pPr algn="ctr">
              <a:buNone/>
            </a:pPr>
            <a:r>
              <a:rPr lang="ru-RU" sz="2400" b="1" dirty="0" smtClean="0"/>
              <a:t>Кто этот писатель?</a:t>
            </a:r>
            <a:endParaRPr lang="ru-RU" sz="2400" b="1" dirty="0"/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261" y="2319055"/>
            <a:ext cx="6437444" cy="4292759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815924" y="5162843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5575" y="347004"/>
            <a:ext cx="9324120" cy="22977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Какое военно-образовательное учреждение, эвакуированное из Ленинграда, в 1942-1944 годах размещалось в здании Центральной гостиницы в городе Кирове?</a:t>
            </a:r>
            <a:endParaRPr lang="ru-RU" sz="2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  <p:pic>
        <p:nvPicPr>
          <p:cNvPr id="5" name="Рисунок 4" descr="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22" y="2109170"/>
            <a:ext cx="7540284" cy="429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384" y="0"/>
            <a:ext cx="8911687" cy="9374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Ленинградская военно-морская медицинская академия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625" y="1064455"/>
            <a:ext cx="11854375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Ленинградская ВММА (1940 – 1956 гг.) многое дала городу Кирову: наладила постановку лечебной работы в военных и гражданских учреждениях здравоохранения, уберегла город от эпидемий и улучшила его санитарную обстановку, провела массовую гигиеническую работу с населением, подняла общий культурный уровень города, дала возможность вятской молодёжи освоить медицинскую науку.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77" y="3432517"/>
            <a:ext cx="6009619" cy="3425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89212" y="586154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Возникновение данной игрушки связывают с весенним праздником Свистопляски.</a:t>
            </a:r>
          </a:p>
          <a:p>
            <a:pPr algn="ctr">
              <a:buNone/>
            </a:pPr>
            <a:r>
              <a:rPr lang="ru-RU" sz="2400" dirty="0" smtClean="0"/>
              <a:t>Несмотря на то, что праздник в дальнейшем утратил своё значение, промысел сохранился и активно развивался на протяжении многих лет.</a:t>
            </a:r>
          </a:p>
          <a:p>
            <a:pPr algn="ctr">
              <a:buNone/>
            </a:pPr>
            <a:r>
              <a:rPr lang="ru-RU" sz="2400" b="1" dirty="0" smtClean="0"/>
              <a:t>О какой игрушке идёт речь?</a:t>
            </a:r>
            <a:endParaRPr lang="ru-RU" sz="2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 дымковской игрушке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15" y="1482383"/>
            <a:ext cx="8494803" cy="537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4468" y="459544"/>
            <a:ext cx="8915400" cy="37776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Данный промысел на Вятской земле появился относительно недавно, в начале </a:t>
            </a:r>
            <a:r>
              <a:rPr lang="en-US" sz="2400" dirty="0" smtClean="0"/>
              <a:t>XX </a:t>
            </a:r>
            <a:r>
              <a:rPr lang="ru-RU" sz="2400" dirty="0" smtClean="0"/>
              <a:t>века. Первые изделия отличались от аналогичных в России. Деревянная игрушка в виде расписной куклы на Вятке декорировалась несколько скромнее.</a:t>
            </a:r>
          </a:p>
          <a:p>
            <a:pPr algn="ctr">
              <a:buNone/>
            </a:pPr>
            <a:r>
              <a:rPr lang="ru-RU" sz="2400" dirty="0" smtClean="0"/>
              <a:t>О какой игрушке идёт речь?</a:t>
            </a:r>
            <a:endParaRPr lang="ru-RU" sz="2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4451" y="399027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О Вятской матрёшке</a:t>
            </a:r>
            <a:endParaRPr lang="ru-RU" dirty="0"/>
          </a:p>
        </p:txBody>
      </p:sp>
      <p:pic>
        <p:nvPicPr>
          <p:cNvPr id="5" name="Содержимое 4" descr="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143" y="1340781"/>
            <a:ext cx="7471911" cy="5091573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1695" y="265650"/>
            <a:ext cx="6293314" cy="62933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8634" y="168812"/>
            <a:ext cx="10503877" cy="35450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Промысел кружевоплетения на Вятке связан с бывшим названием современного города Советска Кировской области. </a:t>
            </a:r>
          </a:p>
          <a:p>
            <a:pPr algn="ctr">
              <a:buNone/>
            </a:pPr>
            <a:r>
              <a:rPr lang="ru-RU" sz="2400" dirty="0" smtClean="0"/>
              <a:t>По легенде, в эту слободу в эпоху правления Петра </a:t>
            </a:r>
            <a:r>
              <a:rPr lang="en-US" sz="2400" dirty="0" smtClean="0"/>
              <a:t>I</a:t>
            </a:r>
            <a:r>
              <a:rPr lang="ru-RU" sz="2400" dirty="0" smtClean="0"/>
              <a:t> прибыл один знатный плотник со своей женой, которая плела кружева и обучала кружевоплетению местных женщин.</a:t>
            </a:r>
          </a:p>
          <a:p>
            <a:pPr algn="ctr">
              <a:buNone/>
            </a:pPr>
            <a:r>
              <a:rPr lang="ru-RU" sz="2400" b="1" dirty="0" smtClean="0"/>
              <a:t>Как называлось поселение, название которого со временем плавно перешло на известные в Кировской области кружева?</a:t>
            </a:r>
          </a:p>
        </p:txBody>
      </p:sp>
      <p:pic>
        <p:nvPicPr>
          <p:cNvPr id="4" name="Рисунок 3" descr="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10" y="3123660"/>
            <a:ext cx="4881490" cy="3734340"/>
          </a:xfrm>
          <a:prstGeom prst="rect">
            <a:avLst/>
          </a:prstGeom>
        </p:spPr>
      </p:pic>
      <p:pic>
        <p:nvPicPr>
          <p:cNvPr id="87042" name="Picture 2" descr="Кружево. Панно. Художник Куприна, 2009 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5901" y="3118806"/>
            <a:ext cx="5330826" cy="3739194"/>
          </a:xfrm>
          <a:prstGeom prst="rect">
            <a:avLst/>
          </a:prstGeom>
          <a:noFill/>
        </p:spPr>
      </p:pic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8253"/>
          </a:xfrm>
        </p:spPr>
        <p:txBody>
          <a:bodyPr/>
          <a:lstStyle/>
          <a:p>
            <a:pPr algn="ctr"/>
            <a:r>
              <a:rPr lang="ru-RU" dirty="0" err="1" smtClean="0"/>
              <a:t>Кукарка</a:t>
            </a:r>
            <a:r>
              <a:rPr lang="ru-RU" dirty="0" smtClean="0"/>
              <a:t> (</a:t>
            </a:r>
            <a:r>
              <a:rPr lang="ru-RU" dirty="0" err="1" smtClean="0"/>
              <a:t>Кукарские</a:t>
            </a:r>
            <a:r>
              <a:rPr lang="ru-RU" dirty="0" smtClean="0"/>
              <a:t> кружева)</a:t>
            </a:r>
            <a:endParaRPr lang="ru-RU" dirty="0"/>
          </a:p>
        </p:txBody>
      </p:sp>
      <p:pic>
        <p:nvPicPr>
          <p:cNvPr id="5" name="Содержимое 4" descr="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245" y="1369873"/>
            <a:ext cx="7870893" cy="5273498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5249" y="0"/>
            <a:ext cx="11516751" cy="396708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В России данный промысел появился недавно, в конце </a:t>
            </a:r>
            <a:r>
              <a:rPr lang="en-US" sz="2400" dirty="0" smtClean="0"/>
              <a:t>XIX </a:t>
            </a:r>
            <a:r>
              <a:rPr lang="ru-RU" sz="2400" dirty="0" smtClean="0"/>
              <a:t>века. На западе плетеные изделия (в том числе, мебель) в это время были более распространены.</a:t>
            </a:r>
          </a:p>
          <a:p>
            <a:pPr algn="ctr">
              <a:buNone/>
            </a:pPr>
            <a:r>
              <a:rPr lang="ru-RU" sz="2400" dirty="0" smtClean="0"/>
              <a:t>Поскольку на Вятке с древних времён в изобилии росли ивовые деревья, то данный промысел распространился здесь очень широко.</a:t>
            </a:r>
          </a:p>
          <a:p>
            <a:pPr algn="ctr">
              <a:buNone/>
            </a:pPr>
            <a:r>
              <a:rPr lang="ru-RU" sz="2400" dirty="0" smtClean="0"/>
              <a:t>Мастера-умельцы изготавливали корзины, короба и множество других изделий из этого материала.</a:t>
            </a:r>
          </a:p>
          <a:p>
            <a:pPr algn="ctr">
              <a:buNone/>
            </a:pPr>
            <a:r>
              <a:rPr lang="ru-RU" sz="2400" b="1" dirty="0" smtClean="0"/>
              <a:t>О каком промысле идёт речь?</a:t>
            </a:r>
            <a:endParaRPr lang="ru-RU" sz="2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  <p:pic>
        <p:nvPicPr>
          <p:cNvPr id="5" name="Рисунок 4" descr="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34" y="3328556"/>
            <a:ext cx="4902005" cy="3529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3940" y="483433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Александр Степанович Грин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9957" y="1510250"/>
            <a:ext cx="3514554" cy="4758757"/>
          </a:xfr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814732" y="4698609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2998"/>
          </a:xfrm>
        </p:spPr>
        <p:txBody>
          <a:bodyPr/>
          <a:lstStyle/>
          <a:p>
            <a:pPr algn="ctr"/>
            <a:r>
              <a:rPr lang="ru-RU" dirty="0" smtClean="0"/>
              <a:t>Плетение из лозы</a:t>
            </a:r>
            <a:endParaRPr lang="ru-RU" dirty="0"/>
          </a:p>
        </p:txBody>
      </p:sp>
      <p:pic>
        <p:nvPicPr>
          <p:cNvPr id="5" name="Содержимое 4" descr="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094" y="1404355"/>
            <a:ext cx="6540133" cy="4540720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0898" y="0"/>
            <a:ext cx="11451102" cy="4138692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На Вятской земле, как и во многих других провинциях России, многие крестьяне и ремесленники часто занимались каким-либо кустарным промыслом, изготавливая изделия из наиболее доступных природных материалов.</a:t>
            </a:r>
          </a:p>
          <a:p>
            <a:pPr algn="ctr">
              <a:buNone/>
            </a:pPr>
            <a:r>
              <a:rPr lang="ru-RU" sz="2400" dirty="0" smtClean="0"/>
              <a:t>Материал для изделий, который в народе называли порфиром или деревянным малахитом, изначально представлял собой своеобразный нарост на дереве. Он был весьма прочным, не разбухал, не трескался и не высыхал, легко поддавался обработке.</a:t>
            </a:r>
          </a:p>
          <a:p>
            <a:pPr algn="ctr">
              <a:buNone/>
            </a:pPr>
            <a:r>
              <a:rPr lang="ru-RU" sz="2400" b="1" dirty="0" smtClean="0"/>
              <a:t>Как назывались изделия, за основу которых брался данный материал?</a:t>
            </a:r>
            <a:endParaRPr lang="ru-RU" sz="2400" b="1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  <p:pic>
        <p:nvPicPr>
          <p:cNvPr id="6" name="Рисунок 5" descr="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3784209"/>
            <a:ext cx="4098388" cy="3073791"/>
          </a:xfrm>
          <a:prstGeom prst="rect">
            <a:avLst/>
          </a:prstGeom>
        </p:spPr>
      </p:pic>
      <p:pic>
        <p:nvPicPr>
          <p:cNvPr id="7" name="Рисунок 6" descr="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72" y="3786635"/>
            <a:ext cx="4820528" cy="307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300" y="0"/>
            <a:ext cx="8911687" cy="1280890"/>
          </a:xfrm>
        </p:spPr>
        <p:txBody>
          <a:bodyPr/>
          <a:lstStyle/>
          <a:p>
            <a:pPr algn="ctr"/>
            <a:r>
              <a:rPr lang="ru-RU" dirty="0" err="1" smtClean="0"/>
              <a:t>Капокорешковые</a:t>
            </a:r>
            <a:r>
              <a:rPr lang="ru-RU" dirty="0" smtClean="0"/>
              <a:t> изделия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6339" y="628357"/>
            <a:ext cx="10784474" cy="13551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err="1" smtClean="0"/>
              <a:t>Капокорень</a:t>
            </a:r>
            <a:r>
              <a:rPr lang="ru-RU" sz="2400" dirty="0" smtClean="0"/>
              <a:t> (кап) – образование на стволах и ветвях деревьев (берёзы, дуба, ольхи, осины) в местах, где быстро развиваются побеги и разрастаются тесно сидящие почки.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avatars.mds.yandex.net/get-zen_doc/1704908/pub_5cd5b3d4c9c89500afe91765_5cd5b45648289800b218ad7c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2277" y="1978663"/>
            <a:ext cx="8167469" cy="45979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44197" y="6488668"/>
            <a:ext cx="37802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Обработанный берёзовый кап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7785" y="0"/>
            <a:ext cx="10255347" cy="28557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Вятский археолог А. А. Спицын в 1892 году писал: «Древнейшие колокола вятских церквей все заграничный – голландские, немецкие и французские». Действительно, на некоторых старых колоколах были надписи на латинском языке. Один из них, как оказалось, был изготовлен в 1626 году в Нюрнберге.</a:t>
            </a:r>
          </a:p>
          <a:p>
            <a:pPr algn="ctr">
              <a:buNone/>
            </a:pPr>
            <a:r>
              <a:rPr lang="ru-RU" sz="2400" b="1" dirty="0" smtClean="0"/>
              <a:t>В каком веке, и в каком городе на Вятской земле был открыт собственный колокольный завод?</a:t>
            </a:r>
            <a:endParaRPr lang="ru-RU" sz="2400" b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661182" y="4986997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  <p:pic>
        <p:nvPicPr>
          <p:cNvPr id="5" name="Рисунок 4" descr="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23" y="2927567"/>
            <a:ext cx="5929532" cy="3930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519" y="20207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В Слободском в конце </a:t>
            </a:r>
            <a:r>
              <a:rPr lang="en-US" dirty="0" smtClean="0"/>
              <a:t>XVII </a:t>
            </a:r>
            <a:r>
              <a:rPr lang="ru-RU" dirty="0" smtClean="0"/>
              <a:t>века.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7280" y="881575"/>
            <a:ext cx="11094720" cy="29729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dirty="0" smtClean="0"/>
              <a:t>В конце XVII века Трифон </a:t>
            </a:r>
            <a:r>
              <a:rPr lang="ru-RU" sz="2400" dirty="0" err="1" smtClean="0"/>
              <a:t>Каркин</a:t>
            </a:r>
            <a:r>
              <a:rPr lang="ru-RU" sz="2400" dirty="0" smtClean="0"/>
              <a:t> открыл колокольный завод в городе Слободском. </a:t>
            </a:r>
          </a:p>
          <a:p>
            <a:pPr algn="ctr">
              <a:buNone/>
            </a:pPr>
            <a:r>
              <a:rPr lang="ru-RU" sz="2400" dirty="0" smtClean="0"/>
              <a:t>Именно там был отлит большой колокол для Вятского кафедрального собора. Изготовлением колоколов занимались и потомки Трифона </a:t>
            </a:r>
            <a:r>
              <a:rPr lang="ru-RU" sz="2400" dirty="0" err="1" smtClean="0"/>
              <a:t>Каркина</a:t>
            </a:r>
            <a:r>
              <a:rPr lang="ru-RU" sz="2400" dirty="0" smtClean="0"/>
              <a:t>, но со временем они уступили первенство династии мастеров литейного дела — Бакулевым. </a:t>
            </a:r>
          </a:p>
          <a:p>
            <a:pPr algn="ctr">
              <a:buNone/>
            </a:pPr>
            <a:r>
              <a:rPr lang="ru-RU" sz="2400" dirty="0" err="1" smtClean="0"/>
              <a:t>Каркины</a:t>
            </a:r>
            <a:r>
              <a:rPr lang="ru-RU" sz="2400" dirty="0" smtClean="0"/>
              <a:t> же переключились на изготовление ямских колокольчиков, некоторые из которых и по сей день хранятся музейных коллекциях Кировской области.</a:t>
            </a:r>
            <a:endParaRPr lang="ru-RU" sz="2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8130" y="481115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749" y="3720181"/>
            <a:ext cx="4733778" cy="313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www.multitour.ru/files/imgs/ba2d65b2b644145f13e1339494ef356a5434091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9294" y="0"/>
            <a:ext cx="98355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879" y="525636"/>
            <a:ext cx="8911687" cy="128089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Спасибо за игру!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4806" y="726832"/>
            <a:ext cx="8915400" cy="13973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Русский писатель, воспитанник Царскосельского лицея, который в наказание за вольнодумие был сослан на Вятку в 1848 году</a:t>
            </a:r>
            <a:endParaRPr lang="ru-RU" sz="2400" dirty="0"/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815924" y="5162843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654" y="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Михаил </a:t>
            </a:r>
            <a:r>
              <a:rPr lang="ru-RU" dirty="0" err="1" smtClean="0"/>
              <a:t>Евграфович</a:t>
            </a:r>
            <a:r>
              <a:rPr lang="ru-RU" dirty="0" smtClean="0"/>
              <a:t> Салтыков-Щедрин</a:t>
            </a:r>
            <a:endParaRPr lang="ru-RU" dirty="0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283" y="1514621"/>
            <a:ext cx="3773895" cy="5033890"/>
          </a:xfr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04" y="1474655"/>
            <a:ext cx="4259874" cy="5073123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1111348" y="4994030"/>
            <a:ext cx="1448973" cy="14067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0326" y="0"/>
            <a:ext cx="9959925" cy="286043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dirty="0" smtClean="0"/>
              <a:t>В 1992 г. открылось новое (мраморное) здание музея, сооруженное по проекту кировских архитекторов В. И. Борцова и В.И. Кропачева, на месте разобранного деревянного кинотеатра «Колизей» (см. фото).</a:t>
            </a:r>
          </a:p>
          <a:p>
            <a:pPr algn="ctr">
              <a:buNone/>
            </a:pPr>
            <a:r>
              <a:rPr lang="ru-RU" sz="2400" dirty="0" smtClean="0"/>
              <a:t>Находится оно по соседству с особняком И.С. Репина, в котором ранее располагался музей, названный в честь этих художников.</a:t>
            </a:r>
          </a:p>
          <a:p>
            <a:pPr algn="ctr">
              <a:buNone/>
            </a:pPr>
            <a:r>
              <a:rPr lang="ru-RU" sz="2400" b="1" dirty="0" smtClean="0"/>
              <a:t>В честь кого был назван данный музей?</a:t>
            </a:r>
            <a:endParaRPr lang="ru-RU" sz="2400" b="1" dirty="0"/>
          </a:p>
        </p:txBody>
      </p:sp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15" y="2956795"/>
            <a:ext cx="5276355" cy="3901205"/>
          </a:xfrm>
          <a:prstGeom prst="rect">
            <a:avLst/>
          </a:prstGeom>
        </p:spPr>
      </p:pic>
      <p:pic>
        <p:nvPicPr>
          <p:cNvPr id="6" name="Содержимое 3" descr="Репинский_особня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65" y="2954215"/>
            <a:ext cx="5500749" cy="3903785"/>
          </a:xfrm>
          <a:prstGeom prst="rect">
            <a:avLst/>
          </a:prstGeom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5162843" y="5507501"/>
            <a:ext cx="2152357" cy="135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Узнать ответ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3400</TotalTime>
  <Words>1966</Words>
  <Application>Microsoft Office PowerPoint</Application>
  <PresentationFormat>Произвольный</PresentationFormat>
  <Paragraphs>198</Paragraphs>
  <Slides>65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Легкий дым</vt:lpstr>
      <vt:lpstr>Малая Родина: интерактивная игра по истории Вятского края</vt:lpstr>
      <vt:lpstr>Слайд 2</vt:lpstr>
      <vt:lpstr>Слайд 3</vt:lpstr>
      <vt:lpstr>Александр Иванович Герцен</vt:lpstr>
      <vt:lpstr>Слайд 5</vt:lpstr>
      <vt:lpstr>Александр Степанович Грин</vt:lpstr>
      <vt:lpstr>Слайд 7</vt:lpstr>
      <vt:lpstr>Михаил Евграфович Салтыков-Щедрин</vt:lpstr>
      <vt:lpstr>Слайд 9</vt:lpstr>
      <vt:lpstr>В честь Виктора и Аполлинария Васнецовых</vt:lpstr>
      <vt:lpstr>Слайд 11</vt:lpstr>
      <vt:lpstr>Сергей Александрович Лобовиков</vt:lpstr>
      <vt:lpstr>Слайд 13</vt:lpstr>
      <vt:lpstr>Александр Александрович Калягин</vt:lpstr>
      <vt:lpstr>Слайд 15</vt:lpstr>
      <vt:lpstr>Григорию Петровичу Булатову</vt:lpstr>
      <vt:lpstr>Слайд 17</vt:lpstr>
      <vt:lpstr>Театр юного зрителя  («Театр на Спасской»)</vt:lpstr>
      <vt:lpstr>Слайд 19</vt:lpstr>
      <vt:lpstr>В городе Кракове, на юге Польши</vt:lpstr>
      <vt:lpstr>Слайд 21</vt:lpstr>
      <vt:lpstr>Александровский костёл</vt:lpstr>
      <vt:lpstr>Слайд 23</vt:lpstr>
      <vt:lpstr>Александро-Невский собор</vt:lpstr>
      <vt:lpstr>Слайд 25</vt:lpstr>
      <vt:lpstr>Архитектурного ансамбля Трифонова монастыря</vt:lpstr>
      <vt:lpstr>Слайд 27</vt:lpstr>
      <vt:lpstr>Иван III </vt:lpstr>
      <vt:lpstr>Слайд 29</vt:lpstr>
      <vt:lpstr>Александр I</vt:lpstr>
      <vt:lpstr>Слайд 31</vt:lpstr>
      <vt:lpstr>Ушкуйники</vt:lpstr>
      <vt:lpstr>В каком году и после какого события город Вятка был переименован в Киров?</vt:lpstr>
      <vt:lpstr>В 1934 году, после убийства Сергея Мироновича Кирова</vt:lpstr>
      <vt:lpstr>Слайд 35</vt:lpstr>
      <vt:lpstr>Битва в Раздерихинском овраге в 1412 году</vt:lpstr>
      <vt:lpstr>Слайд 37</vt:lpstr>
      <vt:lpstr>Слайд 38</vt:lpstr>
      <vt:lpstr>«Повесть о стране Вятской»</vt:lpstr>
      <vt:lpstr>Слайд 40</vt:lpstr>
      <vt:lpstr>Слайд 41</vt:lpstr>
      <vt:lpstr>Слайд 42</vt:lpstr>
      <vt:lpstr>«Аптекарь»</vt:lpstr>
      <vt:lpstr>Слайд 44</vt:lpstr>
      <vt:lpstr>В Кирове было открыто троллейбусное движение</vt:lpstr>
      <vt:lpstr>Слайд 46</vt:lpstr>
      <vt:lpstr>Ни одного танка Т-34</vt:lpstr>
      <vt:lpstr>Слайд 48</vt:lpstr>
      <vt:lpstr>Слайд 49</vt:lpstr>
      <vt:lpstr>Слайд 50</vt:lpstr>
      <vt:lpstr>Ленинградская военно-морская медицинская академия</vt:lpstr>
      <vt:lpstr>Слайд 52</vt:lpstr>
      <vt:lpstr>О дымковской игрушке</vt:lpstr>
      <vt:lpstr>Слайд 54</vt:lpstr>
      <vt:lpstr>О Вятской матрёшке</vt:lpstr>
      <vt:lpstr>Слайд 56</vt:lpstr>
      <vt:lpstr>Слайд 57</vt:lpstr>
      <vt:lpstr>Кукарка (Кукарские кружева)</vt:lpstr>
      <vt:lpstr>Слайд 59</vt:lpstr>
      <vt:lpstr>Плетение из лозы</vt:lpstr>
      <vt:lpstr>Слайд 61</vt:lpstr>
      <vt:lpstr>Капокорешковые изделия</vt:lpstr>
      <vt:lpstr>Слайд 63</vt:lpstr>
      <vt:lpstr>В Слободском в конце XVII века.</vt:lpstr>
      <vt:lpstr>Спасибо за игру!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Студент</dc:creator>
  <cp:lastModifiedBy>Lenovo</cp:lastModifiedBy>
  <cp:revision>160</cp:revision>
  <dcterms:created xsi:type="dcterms:W3CDTF">2020-11-09T10:19:07Z</dcterms:created>
  <dcterms:modified xsi:type="dcterms:W3CDTF">2021-04-02T10:20:15Z</dcterms:modified>
</cp:coreProperties>
</file>