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package.core-properties+xml" PartName="/docProps/core.xml"/>
  <Override ContentType="application/vnd.openxmlformats-officedocument.extended-properties+xml" PartName="/docProps/app.xml"/>
  <Default ContentType="image/jpeg" Extension="jpeg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</p:sldIdLst>
  <p:sldSz cx="9144000" cy="5143500" type="screen16x9"/>
  <p:notesSz cx="6858000" cy="9144000"/>
  <p:embeddedFontLst>
    <p:embeddedFont>
      <p:font typeface="Montserrat" panose="00000500000000000000" pitchFamily="2" charset="-52"/>
      <p:regular r:id="rId33"/>
      <p:bold r:id="rId34"/>
      <p:italic r:id="rId35"/>
      <p:boldItalic r:id="rId36"/>
    </p:embeddedFont>
    <p:embeddedFont>
      <p:font typeface="Oswald" panose="00000500000000000000" pitchFamily="2" charset="-52"/>
      <p:regular r:id="rId37"/>
      <p:bold r:id="rId38"/>
    </p:embeddedFont>
    <p:embeddedFont>
      <p:font typeface="Playfair Display" panose="00000500000000000000" pitchFamily="2" charset="-52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34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bd300d991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fbd300d991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3.xml.rels><?xml version="1.0" encoding="UTF-8" standalone="yes" ?><Relationships xmlns="http://schemas.openxmlformats.org/package/2006/relationships"><Relationship Id="rId3" Target="../slideLayouts/slideLayout4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6.jpeg" Type="http://schemas.openxmlformats.org/officeDocument/2006/relationships/image"/><Relationship Id="rId4" Target="../media/image1.png" Type="http://schemas.openxmlformats.org/officeDocument/2006/relationships/image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6.xml.rels><?xml version="1.0" encoding="UTF-8" standalone="yes" ?><Relationships xmlns="http://schemas.openxmlformats.org/package/2006/relationships"><Relationship Id="rId3" Target="../slideLayouts/slideLayout4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1.png" Type="http://schemas.openxmlformats.org/officeDocument/2006/relationships/image"/><Relationship Id="rId4" Target="../media/image8.jpeg" Type="http://schemas.openxmlformats.org/officeDocument/2006/relationships/image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8.xml.rels><?xml version="1.0" encoding="UTF-8" standalone="yes" ?><Relationships xmlns="http://schemas.openxmlformats.org/package/2006/relationships"><Relationship Id="rId3" Target="../slideLayouts/slideLayout4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1.png" Type="http://schemas.openxmlformats.org/officeDocument/2006/relationships/image"/><Relationship Id="rId4" Target="../media/image9.jpeg" Type="http://schemas.openxmlformats.org/officeDocument/2006/relationships/image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.xml.rels><?xml version="1.0" encoding="UTF-8" standalone="yes" ?><Relationships xmlns="http://schemas.openxmlformats.org/package/2006/relationships"><Relationship Id="rId3" Target="../media/media3.mp4" Type="http://schemas.microsoft.com/office/2007/relationships/media"/><Relationship Id="rId7" Target="../media/image3.jpeg" Type="http://schemas.openxmlformats.org/officeDocument/2006/relationships/image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6" Target="../media/image1.png" Type="http://schemas.openxmlformats.org/officeDocument/2006/relationships/image"/><Relationship Id="rId5" Target="../slideLayouts/slideLayout4.xml" Type="http://schemas.openxmlformats.org/officeDocument/2006/relationships/slideLayout"/><Relationship Id="rId4" Target="../media/media3.mp4" Type="http://schemas.openxmlformats.org/officeDocument/2006/relationships/video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«Интриги новой царской династии»</a:t>
            </a:r>
            <a:endParaRPr dirty="0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Квиз</a:t>
            </a:r>
            <a:r>
              <a:rPr lang="ru-RU" dirty="0"/>
              <a:t>-игра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92276-A6BE-4653-AFE3-E5DF1186A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 Тур</a:t>
            </a:r>
            <a:br>
              <a:rPr lang="ru-RU" dirty="0"/>
            </a:br>
            <a:r>
              <a:rPr lang="ru-RU" dirty="0"/>
              <a:t>События внутри страны</a:t>
            </a:r>
          </a:p>
        </p:txBody>
      </p:sp>
    </p:spTree>
    <p:extLst>
      <p:ext uri="{BB962C8B-B14F-4D97-AF65-F5344CB8AC3E}">
        <p14:creationId xmlns:p14="http://schemas.microsoft.com/office/powerpoint/2010/main" val="3723863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A52B64-BF57-497F-B885-59D5009F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Назовите дату этого Земского собора и царя избранного на нем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E8240-BCC5-4124-917D-2744BFEE5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318208"/>
            <a:ext cx="8520600" cy="148711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На данном Земском соборе Марина Мнишек намеревалась венчать на царствование своего сына «вороненка». Но из-за решения Земского собора не избирать нового царя из иностранцев, она бежала в Рязань.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6B67D7-06DA-4FE3-B7E7-84833D714F6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96607" y="3578944"/>
            <a:ext cx="2831335" cy="659400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19B93268-1C9B-416E-9D5F-17D7E71F7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6592" y="3105807"/>
            <a:ext cx="3111654" cy="17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9EE2F-D793-4D1F-A57A-70B90CD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Назовите это событие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1130DF-22B9-44C8-AB2C-7F3E43ED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234051"/>
            <a:ext cx="8520599" cy="44051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С этим человеком связано одно из важнейших событий </a:t>
            </a:r>
            <a:r>
              <a:rPr lang="en-US" sz="2000" dirty="0">
                <a:latin typeface="+mn-lt"/>
              </a:rPr>
              <a:t>XVII </a:t>
            </a:r>
            <a:r>
              <a:rPr lang="ru-RU" sz="2000" dirty="0">
                <a:latin typeface="+mn-lt"/>
              </a:rPr>
              <a:t>века.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BFD245-12EE-489C-8346-8848C2B0EF4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46446" y="3778785"/>
            <a:ext cx="2695906" cy="760163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C73924A5-27D0-4689-A6C8-F0D6328FC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1649" y="3388815"/>
            <a:ext cx="2530650" cy="1423491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внутренний, музыка, труба&#10;&#10;Автоматически созданное описание">
            <a:extLst>
              <a:ext uri="{FF2B5EF4-FFF2-40B4-BE49-F238E27FC236}">
                <a16:creationId xmlns:a16="http://schemas.microsoft.com/office/drawing/2014/main" id="{10AB5FBB-74F1-46CE-8C2A-48EFFB2CC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742" y="1862660"/>
            <a:ext cx="2336516" cy="309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9AAAB-06DA-43BD-87CE-D097EE7E5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Как называлась и когда введена эта система?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47CE3-C175-495B-BF35-52A949FAA9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459207"/>
            <a:ext cx="8520599" cy="125094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Согласно этой системе, введенной первым русским императором, обычный человек мог дослужиться до высокого звания. Упразднена в 1917 году.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3CC0AC-2610-4DE5-9772-3AC7A0B482D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699" y="3536450"/>
            <a:ext cx="2996588" cy="745997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0F4D1DCD-D34B-47D0-8C70-DEC3FA152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5725" y="2955114"/>
            <a:ext cx="3393194" cy="190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3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50503-0180-4380-B1FD-2A42338B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Назовите это событие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271344-4749-49FA-AEBF-461598461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050"/>
            <a:ext cx="8520600" cy="1337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Этот человек выдавал себя за умершего императора, издал собственный манифест для отдельной группы населения. После этого события была переименована река и город.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4C0C0C-7145-40A6-AECB-2B7B3937289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530943"/>
            <a:ext cx="2743199" cy="757014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7FE77AEE-5566-4D4D-B1CE-5E0A5A7C3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77078" y="3026379"/>
            <a:ext cx="3139807" cy="176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8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34FB7-0F45-4ACD-BCB9-11A23CD9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Кому принадлежат эти слова?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8EDC0D-D4E1-43AD-B547-05F380E6A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234050"/>
            <a:ext cx="8520599" cy="16413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200" b="0" dirty="0">
                <a:solidFill>
                  <a:srgbClr val="2C2C2C"/>
                </a:solidFill>
                <a:effectLst/>
                <a:latin typeface="+mn-lt"/>
              </a:rPr>
              <a:t>«</a:t>
            </a:r>
            <a:r>
              <a:rPr lang="ru-RU" sz="2200" b="0" dirty="0" err="1">
                <a:solidFill>
                  <a:srgbClr val="2C2C2C"/>
                </a:solidFill>
                <a:effectLst/>
                <a:latin typeface="+mn-lt"/>
              </a:rPr>
              <a:t>Други</a:t>
            </a:r>
            <a:r>
              <a:rPr lang="ru-RU" sz="2200" b="0" dirty="0">
                <a:solidFill>
                  <a:srgbClr val="2C2C2C"/>
                </a:solidFill>
                <a:effectLst/>
                <a:latin typeface="+mn-lt"/>
              </a:rPr>
              <a:t> мои! Как вы служили отцу моему, то при нынешнем случае и мне послужите верностью вашею!»</a:t>
            </a:r>
          </a:p>
          <a:p>
            <a:pPr marL="139700" indent="0" algn="ctr">
              <a:buNone/>
            </a:pPr>
            <a:r>
              <a:rPr lang="ru-RU" sz="2200" b="0" dirty="0">
                <a:solidFill>
                  <a:srgbClr val="2C2C2C"/>
                </a:solidFill>
                <a:effectLst/>
                <a:latin typeface="+mn-lt"/>
              </a:rPr>
              <a:t> На это …… с готовностью рапортовали: «Матушка, мы готовы, мы их всех убьем». </a:t>
            </a:r>
            <a:endParaRPr lang="ru-RU" sz="2200" dirty="0">
              <a:latin typeface="+mn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A3A9A4-C838-469B-A7E5-4F6AC3D7FC6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580482"/>
            <a:ext cx="2750990" cy="771181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ED9FD0F6-C90B-4F2B-A138-0E26382C3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4030" y="3200400"/>
            <a:ext cx="3062688" cy="17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81033-FE7F-4379-A71B-B24C20302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9541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Дайте название храму и назовите стиль, в котором оно выполнено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F03124-54EC-47ED-90A7-E00F58281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873986"/>
            <a:ext cx="2806073" cy="824490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8" name="Рисунок 7" descr="Изображение выглядит как внешний, здание, правительствен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4413393-2CDB-4905-9CC2-FE40A669E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875" y="1487928"/>
            <a:ext cx="4768977" cy="3334310"/>
          </a:xfrm>
          <a:prstGeom prst="rect">
            <a:avLst/>
          </a:prstGeom>
        </p:spPr>
      </p:pic>
      <p:pic>
        <p:nvPicPr>
          <p:cNvPr id="9" name="видео">
            <a:hlinkClick r:id="" action="ppaction://media"/>
            <a:extLst>
              <a:ext uri="{FF2B5EF4-FFF2-40B4-BE49-F238E27FC236}">
                <a16:creationId xmlns:a16="http://schemas.microsoft.com/office/drawing/2014/main" id="{1E649AF7-2E14-4E50-A609-DE8D8AC60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102" y="1731150"/>
            <a:ext cx="2988798" cy="16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756C66-94E0-4554-9DEB-485469E0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4"/>
            <a:ext cx="8520600" cy="6897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Назовите данное учебное заведение и имена первых учителей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4E5D61-7B8B-4251-B687-F4E4776E7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449876"/>
            <a:ext cx="8520600" cy="152032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В 17 веке открылось первое высшее учебное заведение. Его целью была подготовка людей для государственного и церковного аппарата. Первыми преподавателями были по  происхождению греки.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51699C-68C6-46F2-80A2-0BDE635AA10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667243"/>
            <a:ext cx="2758222" cy="802456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B9A9E086-9449-458B-96F5-C20FB59BE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24819" y="3198827"/>
            <a:ext cx="3092067" cy="173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A12372-7374-43BF-8019-17C22AF0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Вставьте пропущенное слово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AF6344-B42E-4457-AC30-783082F6BB7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845645"/>
            <a:ext cx="2861158" cy="716097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88FAB-7639-48EC-84AF-A1D235DF4CB8}"/>
              </a:ext>
            </a:extLst>
          </p:cNvPr>
          <p:cNvSpPr txBox="1"/>
          <p:nvPr/>
        </p:nvSpPr>
        <p:spPr>
          <a:xfrm>
            <a:off x="3613533" y="1344058"/>
            <a:ext cx="18728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/>
                </a:solidFill>
                <a:latin typeface="+mn-lt"/>
              </a:rPr>
              <a:t>Император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15679-B59A-4DD4-A1B2-26351C01599B}"/>
              </a:ext>
            </a:extLst>
          </p:cNvPr>
          <p:cNvSpPr txBox="1"/>
          <p:nvPr/>
        </p:nvSpPr>
        <p:spPr>
          <a:xfrm>
            <a:off x="3613533" y="2247019"/>
            <a:ext cx="18728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/>
                </a:solidFill>
              </a:rPr>
              <a:t>Сенат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61768-B5F6-4EBE-A2E4-1AF0C84115D5}"/>
              </a:ext>
            </a:extLst>
          </p:cNvPr>
          <p:cNvSpPr txBox="1"/>
          <p:nvPr/>
        </p:nvSpPr>
        <p:spPr>
          <a:xfrm>
            <a:off x="859316" y="2247019"/>
            <a:ext cx="18728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/>
                </a:solidFill>
              </a:rPr>
              <a:t>Коллегии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2322D-D729-42B1-8AD5-A4966DA17D89}"/>
              </a:ext>
            </a:extLst>
          </p:cNvPr>
          <p:cNvSpPr txBox="1"/>
          <p:nvPr/>
        </p:nvSpPr>
        <p:spPr>
          <a:xfrm>
            <a:off x="6246564" y="2247019"/>
            <a:ext cx="18728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bg2"/>
                </a:solidFill>
              </a:rPr>
              <a:t>…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20E1D4A-6953-43A4-A155-5A1E30968106}"/>
              </a:ext>
            </a:extLst>
          </p:cNvPr>
          <p:cNvCxnSpPr/>
          <p:nvPr/>
        </p:nvCxnSpPr>
        <p:spPr>
          <a:xfrm>
            <a:off x="4549966" y="1713390"/>
            <a:ext cx="0" cy="533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CE4F954A-02F6-48A2-99D0-FC64CCB41D72}"/>
              </a:ext>
            </a:extLst>
          </p:cNvPr>
          <p:cNvCxnSpPr/>
          <p:nvPr/>
        </p:nvCxnSpPr>
        <p:spPr>
          <a:xfrm flipH="1">
            <a:off x="2456761" y="1713390"/>
            <a:ext cx="1288974" cy="533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E1FB2CB-B224-452F-B8D3-4EBCD286C4EA}"/>
              </a:ext>
            </a:extLst>
          </p:cNvPr>
          <p:cNvCxnSpPr/>
          <p:nvPr/>
        </p:nvCxnSpPr>
        <p:spPr>
          <a:xfrm>
            <a:off x="5299113" y="1713390"/>
            <a:ext cx="1355075" cy="5336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видео">
            <a:hlinkClick r:id="" action="ppaction://media"/>
            <a:extLst>
              <a:ext uri="{FF2B5EF4-FFF2-40B4-BE49-F238E27FC236}">
                <a16:creationId xmlns:a16="http://schemas.microsoft.com/office/drawing/2014/main" id="{3D83DC64-A7EA-4B21-84C4-76DF8B3D8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3988" y="3184597"/>
            <a:ext cx="3200399" cy="18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939611-3BB1-4F68-9904-067566E5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 ком речь?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9A732E5-B140-4E60-84E0-4B9592B55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050"/>
            <a:ext cx="8520600" cy="1337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Этот человек был выдающимся иконописцем 17 века. Он возглавил новое направление в иконописании. Появляются светотени, реализм в изображении фона, утвердилась прямая перспектива.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DA21BF-0D07-4674-954E-D40A03C0FC5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646583"/>
            <a:ext cx="2754216" cy="856166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00091D40-E343-4202-A72C-74B6C201D4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22843" y="3085252"/>
            <a:ext cx="3227941" cy="18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99083-BFDE-4AAE-9E4B-59A12050924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6000" dirty="0"/>
              <a:t>1 Тур</a:t>
            </a:r>
            <a:br>
              <a:rPr lang="ru-RU" sz="6000" dirty="0"/>
            </a:br>
            <a:r>
              <a:rPr lang="ru-RU" sz="6000" dirty="0"/>
              <a:t>«Личности»</a:t>
            </a:r>
          </a:p>
        </p:txBody>
      </p:sp>
    </p:spTree>
    <p:extLst>
      <p:ext uri="{BB962C8B-B14F-4D97-AF65-F5344CB8AC3E}">
        <p14:creationId xmlns:p14="http://schemas.microsoft.com/office/powerpoint/2010/main" val="4250713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5C657-23E2-4ACD-9A65-72C6A764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Как назывался данный налог?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2812ED-2596-4EAF-8B56-BB069A82B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234050"/>
            <a:ext cx="8520599" cy="132989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В 1718 году вводится некий налог с ревизской души (с каждого мужчины). Итог – сбор налогов вырос в 2 раза. Отменен этот сбор в конце 19 века.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A9EE64-62EB-4A79-A343-B749D85701E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699" y="3382177"/>
            <a:ext cx="2787268" cy="760165"/>
          </a:xfrm>
        </p:spPr>
        <p:txBody>
          <a:bodyPr>
            <a:normAutofit lnSpcReduction="10000"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- 3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05B3EB4F-89C2-4FEF-9B84-5AC0266E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2673" y="2970606"/>
            <a:ext cx="3338111" cy="18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0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83F31-9D96-4042-9F2B-2BBF9211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3 Тур</a:t>
            </a:r>
            <a:br>
              <a:rPr lang="ru-RU" dirty="0"/>
            </a:br>
            <a:r>
              <a:rPr lang="ru-RU" dirty="0"/>
              <a:t>События внешней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80304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6C6C4-0A9D-4EDA-AD7E-BB837F92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3" y="298335"/>
            <a:ext cx="8520600" cy="5169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Oswald" panose="00000500000000000000" pitchFamily="2" charset="-52"/>
              </a:rPr>
              <a:t>Установите соответствие между событиями и датами</a:t>
            </a:r>
            <a:endParaRPr lang="ru-RU" dirty="0">
              <a:latin typeface="Oswald" panose="00000500000000000000" pitchFamily="2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2E7B66-DF97-4323-9A3A-16B900AC2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072" y="1377108"/>
            <a:ext cx="3757528" cy="2192357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ru-RU" sz="1800" dirty="0">
                <a:latin typeface="+mn-lt"/>
              </a:rPr>
              <a:t>События</a:t>
            </a:r>
          </a:p>
          <a:p>
            <a:pPr marL="139700" indent="0">
              <a:buNone/>
            </a:pPr>
            <a:endParaRPr lang="ru-RU" sz="1800" dirty="0">
              <a:latin typeface="+mn-lt"/>
            </a:endParaRP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А) Взятие Измаила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Б) Битва на </a:t>
            </a:r>
            <a:r>
              <a:rPr lang="ru-RU" sz="1800" dirty="0" err="1">
                <a:latin typeface="+mn-lt"/>
              </a:rPr>
              <a:t>р.Ларга</a:t>
            </a:r>
            <a:r>
              <a:rPr lang="ru-RU" sz="1800" dirty="0">
                <a:latin typeface="+mn-lt"/>
              </a:rPr>
              <a:t> и </a:t>
            </a:r>
            <a:r>
              <a:rPr lang="ru-RU" sz="1800" dirty="0" err="1">
                <a:latin typeface="+mn-lt"/>
              </a:rPr>
              <a:t>р.Кагул</a:t>
            </a:r>
            <a:endParaRPr lang="ru-RU" sz="1800" dirty="0">
              <a:latin typeface="+mn-lt"/>
            </a:endParaRP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В) Русско-шведская война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Г) Подписание </a:t>
            </a:r>
            <a:r>
              <a:rPr lang="ru-RU" sz="1800" dirty="0" err="1">
                <a:latin typeface="+mn-lt"/>
              </a:rPr>
              <a:t>Ясского</a:t>
            </a:r>
            <a:r>
              <a:rPr lang="ru-RU" sz="1800" dirty="0">
                <a:latin typeface="+mn-lt"/>
              </a:rPr>
              <a:t> мира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Д) Русско-турецкая война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32C40D-4A79-42CE-A6F8-C0F046650D1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77927" y="1327532"/>
            <a:ext cx="3412001" cy="2192357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latin typeface="+mn-lt"/>
              </a:rPr>
              <a:t>Даты</a:t>
            </a:r>
          </a:p>
          <a:p>
            <a:pPr marL="139700" indent="0">
              <a:buNone/>
            </a:pPr>
            <a:endParaRPr lang="ru-RU" sz="1800" dirty="0">
              <a:latin typeface="+mn-lt"/>
            </a:endParaRP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1)1788-1790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2)1791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3)1790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4)1768-1774</a:t>
            </a:r>
          </a:p>
          <a:p>
            <a:pPr marL="139700" indent="0">
              <a:buNone/>
            </a:pPr>
            <a:r>
              <a:rPr lang="ru-RU" sz="1800" dirty="0">
                <a:latin typeface="+mn-lt"/>
              </a:rPr>
              <a:t>5)1770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40CF6-9A4E-439B-BDCD-D36BDD9EDE3E}"/>
              </a:ext>
            </a:extLst>
          </p:cNvPr>
          <p:cNvSpPr txBox="1"/>
          <p:nvPr/>
        </p:nvSpPr>
        <p:spPr>
          <a:xfrm>
            <a:off x="311700" y="4010140"/>
            <a:ext cx="2610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highlight>
                  <a:srgbClr val="FFFF00"/>
                </a:highlight>
                <a:latin typeface="Playfair Display" panose="00000500000000000000" pitchFamily="2" charset="-52"/>
              </a:rPr>
              <a:t>Количество баллов за правильный ответ - 5</a:t>
            </a:r>
          </a:p>
        </p:txBody>
      </p:sp>
      <p:pic>
        <p:nvPicPr>
          <p:cNvPr id="7" name="Секундомер - 2 минуты (две минуты)     Stopwatch - 2 minutes (two minutes)">
            <a:hlinkClick r:id="" action="ppaction://media"/>
            <a:extLst>
              <a:ext uri="{FF2B5EF4-FFF2-40B4-BE49-F238E27FC236}">
                <a16:creationId xmlns:a16="http://schemas.microsoft.com/office/drawing/2014/main" id="{428DDAFF-BE97-43E5-B91C-00BB8FAB95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7927" y="3685096"/>
            <a:ext cx="2160696" cy="129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10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4492D-9814-49CB-93F0-E01079F7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1637"/>
            <a:ext cx="8520600" cy="5310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 каком городе, скрытом на карте идет речь?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92CE1B-CFAF-40A2-85ED-C90903F0DEEC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397572" y="4249933"/>
            <a:ext cx="2434728" cy="701930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600" dirty="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pic>
        <p:nvPicPr>
          <p:cNvPr id="6" name="видео">
            <a:hlinkClick r:id="" action="ppaction://media"/>
            <a:extLst>
              <a:ext uri="{FF2B5EF4-FFF2-40B4-BE49-F238E27FC236}">
                <a16:creationId xmlns:a16="http://schemas.microsoft.com/office/drawing/2014/main" id="{2A751CE7-DC02-406D-BECD-807AC15F4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8727" y="1776435"/>
            <a:ext cx="2524087" cy="141979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E350866-3B76-42E0-9A1A-6ED5DEEBF011}"/>
              </a:ext>
            </a:extLst>
          </p:cNvPr>
          <p:cNvGrpSpPr/>
          <p:nvPr/>
        </p:nvGrpSpPr>
        <p:grpSpPr>
          <a:xfrm>
            <a:off x="495760" y="801386"/>
            <a:ext cx="5894024" cy="4248054"/>
            <a:chOff x="495760" y="801386"/>
            <a:chExt cx="5894024" cy="424805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3D2A184-177E-4591-B53D-A6C514A88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5760" y="801386"/>
              <a:ext cx="5894024" cy="4248054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D8672BD6-6596-43F1-B067-4AE625AD0547}"/>
                </a:ext>
              </a:extLst>
            </p:cNvPr>
            <p:cNvSpPr/>
            <p:nvPr/>
          </p:nvSpPr>
          <p:spPr>
            <a:xfrm>
              <a:off x="4572000" y="2236424"/>
              <a:ext cx="1707614" cy="3353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151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B1B9C-BD6D-4BD6-8F8B-75919E14E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5070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Какому событию посвящена данная картина?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90D2C9-923C-47B2-9319-0A6BBB1F622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00320" y="3918725"/>
            <a:ext cx="3265889" cy="934009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pic>
        <p:nvPicPr>
          <p:cNvPr id="6" name="Рисунок 5" descr="Изображение выглядит как природа, внешний, водопад&#10;&#10;Автоматически созданное описание">
            <a:extLst>
              <a:ext uri="{FF2B5EF4-FFF2-40B4-BE49-F238E27FC236}">
                <a16:creationId xmlns:a16="http://schemas.microsoft.com/office/drawing/2014/main" id="{4BCAD937-D194-4722-9F65-E7F65CE7B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952" y="844877"/>
            <a:ext cx="3018748" cy="4211441"/>
          </a:xfrm>
          <a:prstGeom prst="rect">
            <a:avLst/>
          </a:prstGeom>
        </p:spPr>
      </p:pic>
      <p:pic>
        <p:nvPicPr>
          <p:cNvPr id="7" name="видео">
            <a:hlinkClick r:id="" action="ppaction://media"/>
            <a:extLst>
              <a:ext uri="{FF2B5EF4-FFF2-40B4-BE49-F238E27FC236}">
                <a16:creationId xmlns:a16="http://schemas.microsoft.com/office/drawing/2014/main" id="{EBB1C295-9C26-4339-B0B3-8A3F207540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320" y="1472564"/>
            <a:ext cx="3265890" cy="183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CBEBA-0BC0-42C6-9837-C6116C01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Запишите термин, о котором идет речь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E1E73-5E8A-4E6E-BC7D-1FE90DE4D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050"/>
            <a:ext cx="8520600" cy="177355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latin typeface="+mn-lt"/>
              </a:rPr>
              <a:t>__________ – вооруженная огнестрельным оружием пехота, созданная в </a:t>
            </a:r>
            <a:r>
              <a:rPr lang="ru-RU" sz="1800" dirty="0" err="1">
                <a:latin typeface="+mn-lt"/>
              </a:rPr>
              <a:t>XVIв</a:t>
            </a:r>
            <a:r>
              <a:rPr lang="ru-RU" sz="1800" dirty="0">
                <a:latin typeface="+mn-lt"/>
              </a:rPr>
              <a:t>. И набираемая из городских слоев (посадского населения).__________ несли службу за жалованье и за освобождение от торговых пошлин, занимаясь торговлей и ремеслом в свободное от службы время. В XVII в. _________ охраняли царскую резиденцию царя.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829658-3094-4044-9528-ADD9F0DE3C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745736"/>
            <a:ext cx="2776251" cy="793214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9FFF4E74-6858-4883-A7D8-02D5FDB5AA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3181" y="3202584"/>
            <a:ext cx="3227942" cy="18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5C588-0C44-437C-8E75-65849663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02769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Какая война продолжалась 21 год?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5F24FF-B441-46E6-8193-358C3D4DFA0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57581" y="4172323"/>
            <a:ext cx="2662854" cy="793054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1600" dirty="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45434E0-591E-41E6-8581-514BC65AE7B6}"/>
              </a:ext>
            </a:extLst>
          </p:cNvPr>
          <p:cNvGrpSpPr/>
          <p:nvPr/>
        </p:nvGrpSpPr>
        <p:grpSpPr>
          <a:xfrm>
            <a:off x="553167" y="870333"/>
            <a:ext cx="5704414" cy="4070398"/>
            <a:chOff x="553167" y="870333"/>
            <a:chExt cx="5704414" cy="40703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41A4E65-EE5D-4881-8405-668885BA8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167" y="870333"/>
              <a:ext cx="5704414" cy="4070398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48692AA-7729-413D-AAED-ED0591589EE8}"/>
                </a:ext>
              </a:extLst>
            </p:cNvPr>
            <p:cNvSpPr/>
            <p:nvPr/>
          </p:nvSpPr>
          <p:spPr>
            <a:xfrm>
              <a:off x="3029639" y="2038119"/>
              <a:ext cx="958468" cy="193896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видео">
            <a:hlinkClick r:id="" action="ppaction://media"/>
            <a:extLst>
              <a:ext uri="{FF2B5EF4-FFF2-40B4-BE49-F238E27FC236}">
                <a16:creationId xmlns:a16="http://schemas.microsoft.com/office/drawing/2014/main" id="{32714F9A-E593-4FF5-B6D3-50F2DA0AAA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579" y="1550004"/>
            <a:ext cx="2591286" cy="14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9294B-62BD-4B06-BEF0-202024AA3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Назовите эту награду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BB5D3-683C-4FE5-9F7E-EB68B8B5E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415140"/>
            <a:ext cx="8520599" cy="115661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000" dirty="0">
                <a:latin typeface="+mn-lt"/>
              </a:rPr>
              <a:t>За какие «заслуги» при Петре I человека награждали медалью, которая весила 6,8 кг. Носить эту медаль «герой» должен был постоянно.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721B97-490A-41DF-898E-C205629A4F1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699" y="3663735"/>
            <a:ext cx="2842352" cy="659400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1BFE7060-4794-4431-86D3-1EF234A0B5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0467" y="3132054"/>
            <a:ext cx="3062689" cy="17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0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AB4456-38AF-4E6C-998D-9737457E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1059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dirty="0" lang="ru-RU"/>
              <a:t>Где был подписан </a:t>
            </a:r>
            <a:r>
              <a:rPr dirty="0" err="1" lang="ru-RU"/>
              <a:t>столбовский</a:t>
            </a:r>
            <a:r>
              <a:rPr dirty="0" lang="ru-RU"/>
              <a:t> мир?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8242E8-818B-47FD-B582-CEC89BC5F18B}"/>
              </a:ext>
            </a:extLst>
          </p:cNvPr>
          <p:cNvSpPr>
            <a:spLocks noGrp="1"/>
          </p:cNvSpPr>
          <p:nvPr>
            <p:ph idx="2" type="body"/>
          </p:nvPr>
        </p:nvSpPr>
        <p:spPr>
          <a:xfrm>
            <a:off x="0" y="3238960"/>
            <a:ext cx="1994053" cy="1041940"/>
          </a:xfrm>
        </p:spPr>
        <p:txBody>
          <a:bodyPr>
            <a:normAutofit fontScale="92500"/>
          </a:bodyPr>
          <a:lstStyle/>
          <a:p>
            <a:pPr algn="ctr" indent="0" marL="139700">
              <a:buNone/>
            </a:pPr>
            <a:r>
              <a:rPr dirty="0" lang="ru-RU" sz="150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3FAF2E3-71D0-4750-BBFD-41796D6D7DD1}"/>
              </a:ext>
            </a:extLst>
          </p:cNvPr>
          <p:cNvGrpSpPr/>
          <p:nvPr/>
        </p:nvGrpSpPr>
        <p:grpSpPr>
          <a:xfrm>
            <a:off x="2092503" y="673935"/>
            <a:ext cx="5151590" cy="4368506"/>
            <a:chOff x="2092503" y="673935"/>
            <a:chExt cx="5151590" cy="436850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556F1BE-0EE8-48AD-B777-81ABF1278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-39"/>
            <a:stretch/>
          </p:blipFill>
          <p:spPr>
            <a:xfrm>
              <a:off x="2092503" y="673935"/>
              <a:ext cx="5151590" cy="4368506"/>
            </a:xfrm>
            <a:prstGeom prst="rect">
              <a:avLst/>
            </a:prstGeom>
            <a:ln cap="sq" w="38100">
              <a:solidFill>
                <a:srgbClr val="000000"/>
              </a:solidFill>
              <a:prstDash val="solid"/>
              <a:miter lim="800000"/>
            </a:ln>
            <a:effectLst>
              <a:outerShdw algn="tl" blurRad="50800" dir="2700000" dist="38100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B5B12927-3E7A-4414-8784-C3175AF1BA59}"/>
                </a:ext>
              </a:extLst>
            </p:cNvPr>
            <p:cNvSpPr/>
            <p:nvPr/>
          </p:nvSpPr>
          <p:spPr>
            <a:xfrm>
              <a:off x="3437261" y="991429"/>
              <a:ext cx="440676" cy="9915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b="1" dirty="0" lang="ru-RU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D3505E6-B8DA-4D68-B860-D2579864CCF0}"/>
                </a:ext>
              </a:extLst>
            </p:cNvPr>
            <p:cNvSpPr/>
            <p:nvPr/>
          </p:nvSpPr>
          <p:spPr>
            <a:xfrm>
              <a:off x="2445746" y="1806767"/>
              <a:ext cx="308471" cy="9915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b="1" dirty="0" lang="ru-RU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11DEFAE-F8EC-41D0-B1B0-C4C54BE072B0}"/>
                </a:ext>
              </a:extLst>
            </p:cNvPr>
            <p:cNvSpPr/>
            <p:nvPr/>
          </p:nvSpPr>
          <p:spPr>
            <a:xfrm>
              <a:off x="2820317" y="2356556"/>
              <a:ext cx="705079" cy="99151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b="1" dirty="0" lang="ru-RU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D02F281-EB02-43E8-BE3B-3040E4FD801E}"/>
                </a:ext>
              </a:extLst>
            </p:cNvPr>
            <p:cNvSpPr/>
            <p:nvPr/>
          </p:nvSpPr>
          <p:spPr>
            <a:xfrm>
              <a:off x="4407276" y="2952520"/>
              <a:ext cx="329448" cy="1322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b="1" dirty="0" lang="ru-RU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99531DB0-A888-4669-B647-1BBD6C1A782E}"/>
                </a:ext>
              </a:extLst>
            </p:cNvPr>
            <p:cNvSpPr/>
            <p:nvPr/>
          </p:nvSpPr>
          <p:spPr>
            <a:xfrm>
              <a:off x="3701667" y="1275696"/>
              <a:ext cx="605928" cy="15423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b="1" dirty="0" lang="ru-RU">
                  <a:solidFill>
                    <a:schemeClr val="bg2"/>
                  </a:solidFill>
                </a:rPr>
                <a:t>5</a:t>
              </a:r>
            </a:p>
          </p:txBody>
        </p:sp>
      </p:grpSp>
      <p:pic>
        <p:nvPicPr>
          <p:cNvPr id="13" name="видео">
            <a:hlinkClick action="ppaction://media" r:id=""/>
            <a:extLst>
              <a:ext uri="{FF2B5EF4-FFF2-40B4-BE49-F238E27FC236}">
                <a16:creationId xmlns:a16="http://schemas.microsoft.com/office/drawing/2014/main" id="{A30BD536-1E24-42AC-8053-743A98D08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2543" y="3238960"/>
            <a:ext cx="1740665" cy="97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17540"/>
      </p:ext>
    </p:extLst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cmd="playFrom(0.0)" type="call">
                                      <p:cBhvr>
                                        <p:cTn dur="24010" fill="hold" id="6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video>
              <p:cMediaNode vol="80000">
                <p:cTn display="0" fill="hold" id="7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cmd="togglePause" type="call">
                                      <p:cBhvr>
                                        <p:cTn dur="1" fill="hold" id="12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CEF6F-72D4-43AF-AB72-A53BF08D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 ком речь?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930B0-FB7C-4BFE-A077-FBDA8ABC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050"/>
            <a:ext cx="8520600" cy="237948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latin typeface="+mn-lt"/>
              </a:rPr>
              <a:t>В 1769 – 1772 гг. во время войны с Барской конфедерацией этот военачальник командовал бригадами нескольких полков. В январе 1770 года ему было присвоено звание генерал-майора. Он выиграл несколько битв против поляков, получил свою первую награду – орден Св. Анны. А в 1772 награжден самым почетным военным орденом Св. Георгия третьей степени. Польская кампания закончилась победой русских во многом благодаря его действиям.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BDB0B8-98D8-4E33-8484-FDECAF66B32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986726"/>
            <a:ext cx="2886419" cy="771181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- 5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FC2D998A-7D1F-44CC-9667-0F6EA5E248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2838" y="3696846"/>
            <a:ext cx="2401677" cy="13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 ком идет речь?</a:t>
            </a:r>
            <a:endParaRPr dirty="0"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8520600" cy="1553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2500" b="0" i="0" dirty="0">
                <a:solidFill>
                  <a:srgbClr val="000000"/>
                </a:solidFill>
                <a:effectLst/>
                <a:latin typeface="+mn-lt"/>
              </a:rPr>
              <a:t>Церковный и политический деятель Смутного времени и последующей эпохи, Патриарх московский и всея Руси. Отец первого царя из рода Романовых.</a:t>
            </a:r>
            <a:endParaRPr sz="2500" dirty="0">
              <a:latin typeface="+mn-lt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983729" y="3310606"/>
            <a:ext cx="2828106" cy="1197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900" dirty="0">
                <a:highlight>
                  <a:srgbClr val="FFFF00"/>
                </a:highlight>
              </a:rPr>
              <a:t>Количество баллов за правильный ответ  - 2</a:t>
            </a:r>
            <a:endParaRPr sz="1900" dirty="0">
              <a:highlight>
                <a:srgbClr val="FFFF00"/>
              </a:highlight>
            </a:endParaRPr>
          </a:p>
        </p:txBody>
      </p:sp>
      <p:pic>
        <p:nvPicPr>
          <p:cNvPr id="2" name="видео">
            <a:hlinkClick r:id="" action="ppaction://media"/>
            <a:extLst>
              <a:ext uri="{FF2B5EF4-FFF2-40B4-BE49-F238E27FC236}">
                <a16:creationId xmlns:a16="http://schemas.microsoft.com/office/drawing/2014/main" id="{CE5EC296-A5B6-4851-AB9A-C3B304C991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6404" y="3003592"/>
            <a:ext cx="3238959" cy="1821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5" grpId="0" uiExpand="1" build="p" animBg="1"/>
      <p:bldP spid="6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1FC39-502F-4133-A516-3609074C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000" dirty="0"/>
              <a:t>На этом все!</a:t>
            </a:r>
          </a:p>
        </p:txBody>
      </p:sp>
      <p:pic>
        <p:nvPicPr>
          <p:cNvPr id="5" name="Рисунок 4" descr="Изображение выглядит как векторная графика, визитка&#10;&#10;Автоматически созданное описание">
            <a:extLst>
              <a:ext uri="{FF2B5EF4-FFF2-40B4-BE49-F238E27FC236}">
                <a16:creationId xmlns:a16="http://schemas.microsoft.com/office/drawing/2014/main" id="{E53DA704-D8F5-461D-AF82-328511EE9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50" y="2886531"/>
            <a:ext cx="2146800" cy="21468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стоит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73A28F51-8C2E-4F9C-BD95-CCFE69432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4250" y="742950"/>
            <a:ext cx="20955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B0745-8217-4817-8BFB-706DD4A4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 ком речь?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70DE18-039E-46A5-A997-BEAD56F11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234050"/>
            <a:ext cx="8520600" cy="17405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13970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- То академик, то герой,</a:t>
            </a:r>
          </a:p>
          <a:p>
            <a:pPr marL="13970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То мореплаватель, то плотник,</a:t>
            </a:r>
          </a:p>
          <a:p>
            <a:pPr marL="13970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Он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+mn-lt"/>
              </a:rPr>
              <a:t>всеобъемлемой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 душой</a:t>
            </a:r>
          </a:p>
          <a:p>
            <a:pPr marL="13970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На троне вечный был работник.</a:t>
            </a:r>
          </a:p>
          <a:p>
            <a:pPr marL="139700" indent="0" algn="ctr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(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+mn-lt"/>
              </a:rPr>
              <a:t>А.С.Пушкин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+mn-lt"/>
              </a:rPr>
              <a:t>)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03143-CBF7-4C16-9122-2F00DC42E68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10002" y="3481367"/>
            <a:ext cx="3026411" cy="856166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1900" dirty="0">
                <a:highlight>
                  <a:srgbClr val="FFFF00"/>
                </a:highlight>
              </a:rPr>
              <a:t>Количество баллов за правильный ответ - 2</a:t>
            </a:r>
          </a:p>
        </p:txBody>
      </p:sp>
      <p:pic>
        <p:nvPicPr>
          <p:cNvPr id="6" name="видео">
            <a:hlinkClick r:id="" action="ppaction://media"/>
            <a:extLst>
              <a:ext uri="{FF2B5EF4-FFF2-40B4-BE49-F238E27FC236}">
                <a16:creationId xmlns:a16="http://schemas.microsoft.com/office/drawing/2014/main" id="{312C4272-2E30-4858-B52D-A617A1CD3C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0809" y="3190879"/>
            <a:ext cx="3194891" cy="179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0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4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BFBF1-6AAD-4ADF-B2DC-40D99507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Какая известная личность пропущена в тексте?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7CC1B0-79AF-4DEB-B517-434D409C9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45754"/>
            <a:ext cx="8520599" cy="246778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latin typeface="+mn-lt"/>
              </a:rPr>
              <a:t>Императрицу … в действительности звали Мартой Самуиловной Скавронской. Матерью и отцом государыни были простые ливонские крестьяне, а сама она успела потрудиться прачкой. От рождения Марта была блондинкой, она всю жизнь красила волосы в темный цвет. Такое низкое происхождение жены не имело для правителя значения. … – первая женщина, которую полюбил Император. Царь нередко обсуждал с ней важные государственные дела и прислушивался к ее советам.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6A1272-C6FF-4166-8246-100E652B5B5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27961" y="3909449"/>
            <a:ext cx="2864385" cy="789025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- 2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3FBBF4D6-87D9-4147-81C9-6D53DE2D23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1318" y="3717990"/>
            <a:ext cx="2445745" cy="13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5217C-D3BF-4D05-8CDF-A36BBA78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 ком речь?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32118-2B67-4BF0-8D17-FA4DEDA03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050"/>
            <a:ext cx="8520600" cy="16854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+mn-lt"/>
              </a:rPr>
              <a:t>В 1749 году 40-летняя императрица Елизавета Петровна обратила свое внимание на 22-летнего красавца. Молодой человек был произведен в камер-юнкеры и стал фаворитом государыни. Он оставался фаворитом вплоть до последних дней императрицы.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921F74-7436-47B3-B6DA-BAB89C63B52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410716"/>
            <a:ext cx="2821095" cy="741105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- 2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69408901-0819-405A-92F2-E759BE6405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7992" y="3112710"/>
            <a:ext cx="3132793" cy="17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1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38191-691A-4CF9-94D6-B0A9C45F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Кроссворд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26A82C-F1EA-4480-9B04-AB5068B82AA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078775" y="1377397"/>
            <a:ext cx="3753523" cy="770891"/>
          </a:xfrm>
        </p:spPr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1900" dirty="0">
                <a:highlight>
                  <a:srgbClr val="FFFF00"/>
                </a:highlight>
              </a:rPr>
              <a:t>Количество баллов за верно разгаданный кроссворд - 5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C5A44A29-8CF4-458A-8EF7-02240613B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219744"/>
              </p:ext>
            </p:extLst>
          </p:nvPr>
        </p:nvGraphicFramePr>
        <p:xfrm>
          <a:off x="311701" y="1112704"/>
          <a:ext cx="4326023" cy="3907620"/>
        </p:xfrm>
        <a:graphic>
          <a:graphicData uri="http://schemas.openxmlformats.org/drawingml/2006/table">
            <a:tbl>
              <a:tblPr firstRow="1" firstCol="1" bandRow="1"/>
              <a:tblGrid>
                <a:gridCol w="332771">
                  <a:extLst>
                    <a:ext uri="{9D8B030D-6E8A-4147-A177-3AD203B41FA5}">
                      <a16:colId xmlns:a16="http://schemas.microsoft.com/office/drawing/2014/main" val="3336886056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902623481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2348948089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1897935986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1445797914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369228955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2647527134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4270353748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1421497036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1423522515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4253234732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888605860"/>
                    </a:ext>
                  </a:extLst>
                </a:gridCol>
                <a:gridCol w="332771">
                  <a:extLst>
                    <a:ext uri="{9D8B030D-6E8A-4147-A177-3AD203B41FA5}">
                      <a16:colId xmlns:a16="http://schemas.microsoft.com/office/drawing/2014/main" val="4090544535"/>
                    </a:ext>
                  </a:extLst>
                </a:gridCol>
              </a:tblGrid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334111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09253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785894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536410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727274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8385177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160156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effectLst/>
                          <a:highlight>
                            <a:srgbClr val="0000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highlight>
                          <a:srgbClr val="0000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421725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79872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956189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09876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0311326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727346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86852"/>
                  </a:ext>
                </a:extLst>
              </a:tr>
              <a:tr h="260508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3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337258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:a16="http://schemas.microsoft.com/office/drawing/2014/main" id="{B11E6E10-A368-44E1-92F4-A8EDAAD948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1700" y="2724311"/>
            <a:ext cx="77085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Секундомер - 2 минуты (две минуты)     Stopwatch - 2 minutes (two minutes)">
            <a:hlinkClick r:id="" action="ppaction://media"/>
            <a:extLst>
              <a:ext uri="{FF2B5EF4-FFF2-40B4-BE49-F238E27FC236}">
                <a16:creationId xmlns:a16="http://schemas.microsoft.com/office/drawing/2014/main" id="{6D227B14-81E7-4B44-BC89-51CEA7E2AC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8264" y="2797330"/>
            <a:ext cx="3434034" cy="206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7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видео">
            <a:hlinkClick r:id="" action="ppaction://media"/>
            <a:extLst>
              <a:ext uri="{FF2B5EF4-FFF2-40B4-BE49-F238E27FC236}">
                <a16:creationId xmlns:a16="http://schemas.microsoft.com/office/drawing/2014/main" id="{3131EE53-1025-4E33-96FA-3E67263749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1828945"/>
            <a:ext cx="3855904" cy="21689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B6B90-9540-41E0-9DFD-1BBF3292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00165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 ком речь?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8F9925-3BBA-4587-99D3-93BD1016A79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144165" y="2166980"/>
            <a:ext cx="2821907" cy="746438"/>
          </a:xfrm>
        </p:spPr>
        <p:txBody>
          <a:bodyPr>
            <a:noAutofit/>
          </a:bodyPr>
          <a:lstStyle/>
          <a:p>
            <a:pPr marL="139700" indent="0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- 2</a:t>
            </a:r>
          </a:p>
        </p:txBody>
      </p:sp>
      <p:pic>
        <p:nvPicPr>
          <p:cNvPr id="5" name="Ек2">
            <a:hlinkClick r:id="" action="ppaction://media"/>
            <a:extLst>
              <a:ext uri="{FF2B5EF4-FFF2-40B4-BE49-F238E27FC236}">
                <a16:creationId xmlns:a16="http://schemas.microsoft.com/office/drawing/2014/main" id="{401B93E8-D29E-49EC-A76B-AA07DB1A566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435" y="872865"/>
            <a:ext cx="7255300" cy="40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8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693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FD6C0-B267-440A-94E7-F9E0A04E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О ком речь?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0FC39B-C36C-49F0-A5B7-1557C3C80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34050"/>
            <a:ext cx="8520600" cy="1337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39700" indent="0" algn="ctr">
              <a:buNone/>
            </a:pPr>
            <a:r>
              <a:rPr lang="ru-RU" sz="2200" dirty="0">
                <a:latin typeface="+mn-lt"/>
              </a:rPr>
              <a:t>Этого представителя дома Романовых часто сравнивают с «железной маской» </a:t>
            </a:r>
            <a:r>
              <a:rPr lang="ru-RU" sz="2200" dirty="0" err="1">
                <a:latin typeface="+mn-lt"/>
              </a:rPr>
              <a:t>А.Дюма</a:t>
            </a:r>
            <a:r>
              <a:rPr lang="ru-RU" sz="2200" dirty="0">
                <a:latin typeface="+mn-lt"/>
              </a:rPr>
              <a:t>, так как почти всю свою жизнь он провел в тюремном застенке.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EF8EE9A-C967-41BA-A9B3-9FF467522EC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11700" y="3283026"/>
            <a:ext cx="2927259" cy="870333"/>
          </a:xfrm>
        </p:spPr>
        <p:txBody>
          <a:bodyPr>
            <a:normAutofit/>
          </a:bodyPr>
          <a:lstStyle/>
          <a:p>
            <a:pPr marL="139700" indent="0" algn="ctr">
              <a:buNone/>
            </a:pPr>
            <a:r>
              <a:rPr lang="ru-RU" sz="1800" dirty="0">
                <a:highlight>
                  <a:srgbClr val="FFFF00"/>
                </a:highlight>
              </a:rPr>
              <a:t>Количество баллов за правильный ответ - 2</a:t>
            </a:r>
          </a:p>
        </p:txBody>
      </p:sp>
      <p:pic>
        <p:nvPicPr>
          <p:cNvPr id="5" name="видео">
            <a:hlinkClick r:id="" action="ppaction://media"/>
            <a:extLst>
              <a:ext uri="{FF2B5EF4-FFF2-40B4-BE49-F238E27FC236}">
                <a16:creationId xmlns:a16="http://schemas.microsoft.com/office/drawing/2014/main" id="{5C3C6736-06A4-4117-BEC6-69F203FB8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1151" y="2899341"/>
            <a:ext cx="3591499" cy="20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build="p"/>
      <p:bldP spid="4" grpId="1" build="p"/>
    </p:bld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1131</Words>
  <Application>Microsoft Office PowerPoint</Application>
  <PresentationFormat>Экран (16:9)</PresentationFormat>
  <Paragraphs>296</Paragraphs>
  <Slides>30</Slides>
  <Notes>2</Notes>
  <HiddenSlides>0</HiddenSlides>
  <MMClips>26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Playfair Display</vt:lpstr>
      <vt:lpstr>Arial</vt:lpstr>
      <vt:lpstr>Montserrat</vt:lpstr>
      <vt:lpstr>Times New Roman</vt:lpstr>
      <vt:lpstr>Oswald</vt:lpstr>
      <vt:lpstr>Pop</vt:lpstr>
      <vt:lpstr>«Интриги новой царской династии»</vt:lpstr>
      <vt:lpstr>1 Тур «Личности»</vt:lpstr>
      <vt:lpstr>О ком идет речь?</vt:lpstr>
      <vt:lpstr>О ком речь?</vt:lpstr>
      <vt:lpstr>Какая известная личность пропущена в тексте?</vt:lpstr>
      <vt:lpstr>О ком речь?</vt:lpstr>
      <vt:lpstr>Кроссворд</vt:lpstr>
      <vt:lpstr>О ком речь?</vt:lpstr>
      <vt:lpstr>О ком речь?</vt:lpstr>
      <vt:lpstr>2 Тур События внутри страны</vt:lpstr>
      <vt:lpstr>Назовите дату этого Земского собора и царя избранного на нем</vt:lpstr>
      <vt:lpstr>Назовите это событие</vt:lpstr>
      <vt:lpstr>Как называлась и когда введена эта система?</vt:lpstr>
      <vt:lpstr>Назовите это событие</vt:lpstr>
      <vt:lpstr>Кому принадлежат эти слова?</vt:lpstr>
      <vt:lpstr>Дайте название храму и назовите стиль, в котором оно выполнено</vt:lpstr>
      <vt:lpstr>Назовите данное учебное заведение и имена первых учителей</vt:lpstr>
      <vt:lpstr>Вставьте пропущенное слово</vt:lpstr>
      <vt:lpstr>О ком речь?</vt:lpstr>
      <vt:lpstr>Как назывался данный налог?</vt:lpstr>
      <vt:lpstr>3 Тур События внешней политики</vt:lpstr>
      <vt:lpstr>Установите соответствие между событиями и датами</vt:lpstr>
      <vt:lpstr>О каком городе, скрытом на карте идет речь?</vt:lpstr>
      <vt:lpstr>Какому событию посвящена данная картина?</vt:lpstr>
      <vt:lpstr>Запишите термин, о котором идет речь</vt:lpstr>
      <vt:lpstr>Какая война продолжалась 21 год?</vt:lpstr>
      <vt:lpstr>Назовите эту награду</vt:lpstr>
      <vt:lpstr>Где был подписан столбовский мир?</vt:lpstr>
      <vt:lpstr>О ком речь?</vt:lpstr>
      <vt:lpstr>На этом все!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Интриги новой царской династии</dc:title>
  <cp:lastModifiedBy>Вячеслав Дец</cp:lastModifiedBy>
  <cp:revision>5</cp:revision>
  <dcterms:modified xsi:type="dcterms:W3CDTF">2021-11-24T18:23:35Z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21009629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S9.1.4</vt:lpwstr>
  </property>
</Properties>
</file>