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78" r:id="rId4"/>
    <p:sldId id="282" r:id="rId5"/>
    <p:sldId id="280" r:id="rId6"/>
    <p:sldId id="283" r:id="rId7"/>
    <p:sldId id="285" r:id="rId8"/>
    <p:sldId id="286" r:id="rId9"/>
    <p:sldId id="288" r:id="rId10"/>
    <p:sldId id="289" r:id="rId11"/>
    <p:sldId id="279" r:id="rId12"/>
    <p:sldId id="281" r:id="rId13"/>
    <p:sldId id="284" r:id="rId14"/>
    <p:sldId id="287" r:id="rId15"/>
    <p:sldId id="290" r:id="rId16"/>
    <p:sldId id="269" r:id="rId17"/>
    <p:sldId id="270" r:id="rId18"/>
    <p:sldId id="272" r:id="rId19"/>
    <p:sldId id="274" r:id="rId20"/>
    <p:sldId id="276" r:id="rId21"/>
    <p:sldId id="268" r:id="rId22"/>
    <p:sldId id="271" r:id="rId23"/>
    <p:sldId id="273" r:id="rId24"/>
    <p:sldId id="275" r:id="rId25"/>
    <p:sldId id="277" r:id="rId26"/>
    <p:sldId id="258" r:id="rId27"/>
    <p:sldId id="259" r:id="rId28"/>
    <p:sldId id="266" r:id="rId29"/>
    <p:sldId id="267" r:id="rId30"/>
    <p:sldId id="260" r:id="rId31"/>
    <p:sldId id="261" r:id="rId32"/>
    <p:sldId id="262" r:id="rId33"/>
    <p:sldId id="263" r:id="rId34"/>
    <p:sldId id="264" r:id="rId35"/>
    <p:sldId id="265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72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642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26.10.2021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8.xml"/><Relationship Id="rId13" Type="http://schemas.openxmlformats.org/officeDocument/2006/relationships/slide" Target="slide17.xml"/><Relationship Id="rId3" Type="http://schemas.openxmlformats.org/officeDocument/2006/relationships/slide" Target="slide4.xml"/><Relationship Id="rId7" Type="http://schemas.openxmlformats.org/officeDocument/2006/relationships/slide" Target="slide26.xml"/><Relationship Id="rId12" Type="http://schemas.openxmlformats.org/officeDocument/2006/relationships/slide" Target="slide16.xml"/><Relationship Id="rId2" Type="http://schemas.openxmlformats.org/officeDocument/2006/relationships/slide" Target="slide3.xml"/><Relationship Id="rId16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11" Type="http://schemas.openxmlformats.org/officeDocument/2006/relationships/slide" Target="slide34.xml"/><Relationship Id="rId5" Type="http://schemas.openxmlformats.org/officeDocument/2006/relationships/slide" Target="slide7.xml"/><Relationship Id="rId15" Type="http://schemas.openxmlformats.org/officeDocument/2006/relationships/slide" Target="slide19.xml"/><Relationship Id="rId10" Type="http://schemas.openxmlformats.org/officeDocument/2006/relationships/slide" Target="slide32.xml"/><Relationship Id="rId4" Type="http://schemas.openxmlformats.org/officeDocument/2006/relationships/slide" Target="slide5.xml"/><Relationship Id="rId9" Type="http://schemas.openxmlformats.org/officeDocument/2006/relationships/slide" Target="slide30.xml"/><Relationship Id="rId14" Type="http://schemas.openxmlformats.org/officeDocument/2006/relationships/slide" Target="slide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slide" Target="slide11.xml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3.jpeg"/><Relationship Id="rId4" Type="http://schemas.openxmlformats.org/officeDocument/2006/relationships/slide" Target="slide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slide" Target="slide6.xml"/><Relationship Id="rId5" Type="http://schemas.openxmlformats.org/officeDocument/2006/relationships/image" Target="../media/image4.jpeg"/><Relationship Id="rId4" Type="http://schemas.openxmlformats.org/officeDocument/2006/relationships/slide" Target="slide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slide" Target="slide1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slide" Target="slide14.xml"/><Relationship Id="rId5" Type="http://schemas.openxmlformats.org/officeDocument/2006/relationships/slide" Target="slide8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6.png"/><Relationship Id="rId4" Type="http://schemas.openxmlformats.org/officeDocument/2006/relationships/slide" Target="slide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7.mp3"/><Relationship Id="rId1" Type="http://schemas.openxmlformats.org/officeDocument/2006/relationships/audio" Target="NULL" TargetMode="External"/><Relationship Id="rId6" Type="http://schemas.openxmlformats.org/officeDocument/2006/relationships/image" Target="../media/image4.jpeg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 anchor="ctr"/>
          <a:lstStyle/>
          <a:p>
            <a:r>
              <a:rPr lang="ru-RU" dirty="0" smtClean="0">
                <a:solidFill>
                  <a:schemeClr val="tx1"/>
                </a:solidFill>
              </a:rPr>
              <a:t>Своя игра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379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Calibri" pitchFamily="34" charset="0"/>
                <a:cs typeface="Calibri" pitchFamily="34" charset="0"/>
              </a:rPr>
              <a:t>Подсказка 50</a:t>
            </a:r>
            <a:br>
              <a:rPr lang="ru-RU" sz="4000" dirty="0" smtClean="0">
                <a:latin typeface="Calibri" pitchFamily="34" charset="0"/>
                <a:cs typeface="Calibri" pitchFamily="34" charset="0"/>
              </a:rPr>
            </a:br>
            <a:r>
              <a:rPr lang="ru-RU" sz="4000" dirty="0" smtClean="0">
                <a:latin typeface="Calibri" pitchFamily="34" charset="0"/>
                <a:cs typeface="Calibri" pitchFamily="34" charset="0"/>
              </a:rPr>
              <a:t>отдать Саше для монтажа </a:t>
            </a:r>
            <a:endParaRPr lang="ru-RU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3599892" y="595095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391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Исполнитель </a:t>
            </a:r>
            <a:r>
              <a:rPr lang="en-US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Face</a:t>
            </a:r>
            <a: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– произведение «Юморист».</a:t>
            </a:r>
            <a:b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Профессия – комик .</a:t>
            </a:r>
            <a:endParaRPr lang="ru-RU" sz="4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190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Исполнитель группа </a:t>
            </a:r>
            <a:r>
              <a:rPr lang="en-US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RASA</a:t>
            </a:r>
            <a: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– произведение «Пчеловод».</a:t>
            </a:r>
            <a:b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Профессия – пчеловод .</a:t>
            </a:r>
            <a:endParaRPr lang="ru-RU" sz="4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96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Название песни «Владимир Путин Молодец».</a:t>
            </a:r>
            <a:b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Профессия – президент .</a:t>
            </a:r>
            <a:endParaRPr lang="ru-RU" sz="4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656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Исполнитель группа Комбинация – произведение «Бухгалтер».</a:t>
            </a:r>
            <a:b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Профессия – бухгалтер .</a:t>
            </a:r>
            <a:endParaRPr lang="ru-RU" sz="4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179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4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Исполнитель Михаил Боярский– произведение «Зеленоглазое такси».</a:t>
            </a:r>
            <a:br>
              <a:rPr lang="ru-RU" sz="4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4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Профессия – таксист .</a:t>
            </a:r>
            <a:endParaRPr lang="ru-RU" sz="48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843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 10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Он и волк, и Дед Мороз,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 смешит ребят до слез,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 прошлый раз был педагогом,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Ну а завтра – машинист,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Должен знать он очень много,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Потому что он…</a:t>
            </a:r>
          </a:p>
          <a:p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3599892" y="595095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45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Загадка 20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Его задача – спектакль поставить,</a:t>
            </a:r>
          </a:p>
          <a:p>
            <a:pPr marL="0" indent="0">
              <a:buNone/>
            </a:pPr>
            <a:r>
              <a:rPr lang="ru-RU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Чтоб каждый актер верно исполнил роль.</a:t>
            </a:r>
          </a:p>
          <a:p>
            <a:pPr marL="0" indent="0">
              <a:buNone/>
            </a:pPr>
            <a:r>
              <a:rPr lang="ru-RU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Всеми на сцене он призван править.</a:t>
            </a:r>
          </a:p>
          <a:p>
            <a:pPr marL="0" indent="0">
              <a:buNone/>
            </a:pPr>
            <a:r>
              <a:rPr lang="ru-RU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Для всех, кто на ней, он словно король.</a:t>
            </a:r>
          </a:p>
          <a:p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3599892" y="595095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277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95536"/>
          </a:xfrm>
        </p:spPr>
        <p:txBody>
          <a:bodyPr/>
          <a:lstStyle/>
          <a:p>
            <a:r>
              <a:rPr lang="ru-RU" dirty="0" smtClean="0"/>
              <a:t>Загадка 30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 fontAlgn="base">
              <a:buNone/>
            </a:pPr>
            <a:r>
              <a:rPr lang="ru-RU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Он – друзей четвероногих</a:t>
            </a:r>
          </a:p>
          <a:p>
            <a:pPr marL="0" indent="0" fontAlgn="base">
              <a:buNone/>
            </a:pPr>
            <a:r>
              <a:rPr lang="ru-RU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Всеми признанный знаток,</a:t>
            </a:r>
          </a:p>
          <a:p>
            <a:pPr marL="0" indent="0" fontAlgn="base">
              <a:buNone/>
            </a:pPr>
            <a:r>
              <a:rPr lang="ru-RU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Воспитатель очень строгий,</a:t>
            </a:r>
          </a:p>
          <a:p>
            <a:pPr marL="0" indent="0" fontAlgn="base">
              <a:buNone/>
            </a:pPr>
            <a:r>
              <a:rPr lang="ru-RU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Крепко держит поводок.</a:t>
            </a:r>
          </a:p>
          <a:p>
            <a:pPr marL="0" indent="0" fontAlgn="base">
              <a:buNone/>
            </a:pPr>
            <a:r>
              <a:rPr lang="ru-RU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Учит он в собачьей школе,</a:t>
            </a:r>
          </a:p>
          <a:p>
            <a:pPr marL="0" indent="0" fontAlgn="base">
              <a:buNone/>
            </a:pPr>
            <a:r>
              <a:rPr lang="ru-RU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Как команды выполнять.</a:t>
            </a:r>
          </a:p>
          <a:p>
            <a:pPr marL="0" indent="0" fontAlgn="base">
              <a:buNone/>
            </a:pPr>
            <a:r>
              <a:rPr lang="ru-RU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Все боксеры, доги, колли</a:t>
            </a:r>
          </a:p>
          <a:p>
            <a:pPr marL="0" indent="0" fontAlgn="base">
              <a:buNone/>
            </a:pPr>
            <a:r>
              <a:rPr lang="ru-RU" sz="40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Назубок должны их знать.</a:t>
            </a:r>
          </a:p>
          <a:p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3599892" y="609329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744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95536"/>
          </a:xfrm>
        </p:spPr>
        <p:txBody>
          <a:bodyPr/>
          <a:lstStyle/>
          <a:p>
            <a:r>
              <a:rPr lang="ru-RU" dirty="0" smtClean="0"/>
              <a:t>Загадка 40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741987"/>
          </a:xfrm>
        </p:spPr>
        <p:txBody>
          <a:bodyPr anchor="ctr">
            <a:normAutofit fontScale="85000" lnSpcReduction="20000"/>
          </a:bodyPr>
          <a:lstStyle/>
          <a:p>
            <a:pPr marL="0" indent="0">
              <a:buNone/>
            </a:pPr>
            <a:r>
              <a:rPr lang="ru-RU" sz="4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Его работа в глубине,</a:t>
            </a:r>
          </a:p>
          <a:p>
            <a:pPr marL="0" indent="0">
              <a:buNone/>
            </a:pPr>
            <a:r>
              <a:rPr lang="ru-RU" sz="4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 </a:t>
            </a:r>
            <a:r>
              <a:rPr lang="ru-RU" sz="4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самом дне.</a:t>
            </a:r>
          </a:p>
          <a:p>
            <a:pPr marL="0" indent="0">
              <a:buNone/>
            </a:pPr>
            <a:r>
              <a:rPr lang="ru-RU" sz="4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Его </a:t>
            </a:r>
            <a:r>
              <a:rPr lang="ru-RU" sz="4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работа в темноте</a:t>
            </a:r>
          </a:p>
          <a:p>
            <a:pPr marL="0" indent="0">
              <a:buNone/>
            </a:pPr>
            <a:r>
              <a:rPr lang="ru-RU" sz="4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 </a:t>
            </a:r>
            <a:r>
              <a:rPr lang="ru-RU" sz="4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тишине.</a:t>
            </a:r>
          </a:p>
          <a:p>
            <a:pPr marL="0" indent="0">
              <a:buNone/>
            </a:pPr>
            <a:r>
              <a:rPr lang="ru-RU" sz="4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Но </a:t>
            </a:r>
            <a:r>
              <a:rPr lang="ru-RU" sz="4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кто же он,</a:t>
            </a:r>
          </a:p>
          <a:p>
            <a:pPr marL="0" indent="0">
              <a:buNone/>
            </a:pPr>
            <a:r>
              <a:rPr lang="ru-RU" sz="4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ответьте </a:t>
            </a:r>
            <a:r>
              <a:rPr lang="ru-RU" sz="4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 вопрос,</a:t>
            </a:r>
          </a:p>
          <a:p>
            <a:pPr marL="0" indent="0">
              <a:buNone/>
            </a:pPr>
            <a:r>
              <a:rPr lang="ru-RU" sz="4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Не </a:t>
            </a:r>
            <a:r>
              <a:rPr lang="ru-RU" sz="4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космонавт,</a:t>
            </a:r>
          </a:p>
          <a:p>
            <a:pPr marL="0" indent="0">
              <a:buNone/>
            </a:pPr>
            <a:r>
              <a:rPr lang="ru-RU" sz="42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а </a:t>
            </a:r>
            <a:r>
              <a:rPr lang="ru-RU" sz="42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ходит среди звёзд?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3599892" y="609329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33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1066227"/>
              </p:ext>
            </p:extLst>
          </p:nvPr>
        </p:nvGraphicFramePr>
        <p:xfrm>
          <a:off x="-1" y="0"/>
          <a:ext cx="9144001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90739"/>
                <a:gridCol w="1203158"/>
                <a:gridCol w="1042736"/>
                <a:gridCol w="962526"/>
                <a:gridCol w="882316"/>
                <a:gridCol w="962526"/>
              </a:tblGrid>
              <a:tr h="171450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Песни про профессии</a:t>
                      </a:r>
                      <a:endParaRPr lang="ru-RU" sz="2400" b="0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2" action="ppaction://hlinksldjump"/>
                        </a:rPr>
                        <a:t>10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3" action="ppaction://hlinksldjump"/>
                        </a:rPr>
                        <a:t>20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4" action="ppaction://hlinksldjump"/>
                        </a:rPr>
                        <a:t>30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5" action="ppaction://hlinksldjump"/>
                        </a:rPr>
                        <a:t>40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6" action="ppaction://hlinksldjump"/>
                        </a:rPr>
                        <a:t>50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71450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Знаменитости и их профессия</a:t>
                      </a:r>
                      <a:endParaRPr lang="ru-RU" sz="2400" b="0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7" action="ppaction://hlinksldjump"/>
                        </a:rPr>
                        <a:t>10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8" action="ppaction://hlinksldjump"/>
                        </a:rPr>
                        <a:t>20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9" action="ppaction://hlinksldjump"/>
                        </a:rPr>
                        <a:t>30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10" action="ppaction://hlinksldjump"/>
                        </a:rPr>
                        <a:t>40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11" action="ppaction://hlinksldjump"/>
                        </a:rPr>
                        <a:t>50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71450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Песня</a:t>
                      </a:r>
                      <a:r>
                        <a:rPr lang="ru-RU" sz="2400" b="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по смайликам</a:t>
                      </a:r>
                      <a:endParaRPr lang="ru-RU" sz="2400" b="0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10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20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30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40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50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1714500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Загадки про профессии</a:t>
                      </a:r>
                      <a:r>
                        <a:rPr lang="ru-RU" sz="2400" b="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endParaRPr lang="ru-RU" sz="2400" b="0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12" action="ppaction://hlinksldjump"/>
                        </a:rPr>
                        <a:t>10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13" action="ppaction://hlinksldjump"/>
                        </a:rPr>
                        <a:t>20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14" action="ppaction://hlinksldjump"/>
                        </a:rPr>
                        <a:t>30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15" action="ppaction://hlinksldjump"/>
                        </a:rPr>
                        <a:t>40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  <a:hlinkClick r:id="rId16" action="ppaction://hlinksldjump"/>
                        </a:rPr>
                        <a:t>50</a:t>
                      </a:r>
                      <a:endParaRPr lang="ru-RU" sz="24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14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95536"/>
          </a:xfrm>
        </p:spPr>
        <p:txBody>
          <a:bodyPr/>
          <a:lstStyle/>
          <a:p>
            <a:r>
              <a:rPr lang="ru-RU" dirty="0" smtClean="0"/>
              <a:t>Загадка 50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74198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u-RU" sz="4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Он в институте долго учился,</a:t>
            </a:r>
          </a:p>
          <a:p>
            <a:pPr marL="0" indent="0">
              <a:buNone/>
            </a:pPr>
            <a:r>
              <a:rPr lang="ru-RU" sz="4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Растения с почвой он изучал.</a:t>
            </a:r>
          </a:p>
          <a:p>
            <a:pPr marL="0" indent="0">
              <a:buNone/>
            </a:pPr>
            <a:r>
              <a:rPr lang="ru-RU" sz="4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Теперь хорошо разбирается лично,</a:t>
            </a:r>
          </a:p>
          <a:p>
            <a:pPr marL="0" indent="0">
              <a:buNone/>
            </a:pPr>
            <a:r>
              <a:rPr lang="ru-RU" sz="44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Как вырастить самый большой </a:t>
            </a:r>
            <a:r>
              <a:rPr lang="ru-RU" sz="4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урожай.</a:t>
            </a:r>
            <a:endParaRPr lang="ru-RU" sz="44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3599892" y="609329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349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8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Артист</a:t>
            </a:r>
            <a:endParaRPr lang="ru-RU" sz="88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98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8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Режиссер</a:t>
            </a:r>
            <a:endParaRPr lang="ru-RU" sz="88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0536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8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Кинолог</a:t>
            </a:r>
            <a:endParaRPr lang="ru-RU" sz="88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419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8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Водолаз</a:t>
            </a:r>
            <a:endParaRPr lang="ru-RU" sz="88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78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 algn="ctr">
              <a:buNone/>
            </a:pPr>
            <a:r>
              <a:rPr lang="ru-RU" sz="8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Агроном</a:t>
            </a:r>
            <a:endParaRPr lang="ru-RU" sz="88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18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793" y="2060848"/>
            <a:ext cx="5566461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6" name="TextBox 5"/>
          <p:cNvSpPr txBox="1"/>
          <p:nvPr/>
        </p:nvSpPr>
        <p:spPr>
          <a:xfrm>
            <a:off x="827584" y="692695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latin typeface="Calibri" pitchFamily="34" charset="0"/>
                <a:cs typeface="Calibri" pitchFamily="34" charset="0"/>
              </a:rPr>
              <a:t>Кем является </a:t>
            </a:r>
            <a:r>
              <a:rPr lang="en-US" sz="3600" i="1" dirty="0" smtClean="0">
                <a:latin typeface="Calibri" pitchFamily="34" charset="0"/>
                <a:cs typeface="Calibri" pitchFamily="34" charset="0"/>
              </a:rPr>
              <a:t>Gone </a:t>
            </a:r>
            <a:r>
              <a:rPr lang="en-US" sz="3600" i="1" dirty="0" err="1" smtClean="0">
                <a:latin typeface="Calibri" pitchFamily="34" charset="0"/>
                <a:cs typeface="Calibri" pitchFamily="34" charset="0"/>
              </a:rPr>
              <a:t>fludd</a:t>
            </a:r>
            <a:r>
              <a:rPr lang="ru-RU" sz="3600" i="1" dirty="0" smtClean="0">
                <a:latin typeface="Calibri" pitchFamily="34" charset="0"/>
                <a:cs typeface="Calibri" pitchFamily="34" charset="0"/>
              </a:rPr>
              <a:t> по профессии?</a:t>
            </a:r>
            <a:endParaRPr lang="ru-RU" sz="36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3599892" y="595095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43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082" y="764704"/>
            <a:ext cx="5565844" cy="309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TextBox 3"/>
          <p:cNvSpPr txBox="1"/>
          <p:nvPr/>
        </p:nvSpPr>
        <p:spPr>
          <a:xfrm>
            <a:off x="683568" y="4653136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err="1" smtClean="0">
                <a:latin typeface="Calibri" pitchFamily="34" charset="0"/>
                <a:cs typeface="Calibri" pitchFamily="34" charset="0"/>
              </a:rPr>
              <a:t>GONE.Fludd</a:t>
            </a:r>
            <a:r>
              <a:rPr lang="ru-RU" sz="3200" i="1" dirty="0" smtClean="0">
                <a:latin typeface="Calibri" pitchFamily="34" charset="0"/>
                <a:cs typeface="Calibri" pitchFamily="34" charset="0"/>
              </a:rPr>
              <a:t> по профессии инженер в области проектирования мобильных дорог.</a:t>
            </a:r>
            <a:endParaRPr lang="ru-RU" sz="32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Управляющая кнопка: возврат 5">
            <a:hlinkClick r:id="rId3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85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303166"/>
            <a:ext cx="813690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i="1" dirty="0" smtClean="0">
                <a:latin typeface="Calibri" pitchFamily="34" charset="0"/>
                <a:cs typeface="Calibri" pitchFamily="34" charset="0"/>
              </a:rPr>
              <a:t>Какое образование имеет </a:t>
            </a:r>
            <a:r>
              <a:rPr lang="ru-RU" sz="3200" i="1" dirty="0" err="1" smtClean="0">
                <a:latin typeface="Calibri" pitchFamily="34" charset="0"/>
                <a:cs typeface="Calibri" pitchFamily="34" charset="0"/>
              </a:rPr>
              <a:t>многоизвестный</a:t>
            </a:r>
            <a:r>
              <a:rPr lang="ru-RU" sz="3200" i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i="1" dirty="0">
                <a:latin typeface="Calibri" pitchFamily="34" charset="0"/>
                <a:cs typeface="Calibri" pitchFamily="34" charset="0"/>
              </a:rPr>
              <a:t>Pharaoh</a:t>
            </a:r>
            <a:r>
              <a:rPr lang="ru-RU" sz="3200" i="1" dirty="0" smtClean="0">
                <a:latin typeface="Calibri" pitchFamily="34" charset="0"/>
                <a:cs typeface="Calibri" pitchFamily="34" charset="0"/>
              </a:rPr>
              <a:t>?</a:t>
            </a:r>
            <a:endParaRPr lang="ru-RU" sz="32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/>
          <p:nvPr/>
        </p:nvSpPr>
        <p:spPr>
          <a:xfrm>
            <a:off x="3481531" y="5985244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194" name="Picture 2" descr="https://sun9-38.userapi.com/impg/-HCkDip86xacLVBmicci_jRdu1NhXzWg6o50cg/axGBESXWyIQ.jpg?size=770x330&amp;quality=96&amp;sign=0be376792e1fb6ca3daa68950145bc78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1" r="22190"/>
          <a:stretch/>
        </p:blipFill>
        <p:spPr bwMode="auto">
          <a:xfrm>
            <a:off x="2748888" y="1628800"/>
            <a:ext cx="3718231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3096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4653136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latin typeface="Calibri" pitchFamily="34" charset="0"/>
                <a:cs typeface="Calibri" pitchFamily="34" charset="0"/>
              </a:rPr>
              <a:t>Глеб получил высшее образование в МГУ и имеет профессию журналист.</a:t>
            </a:r>
            <a:endParaRPr lang="ru-RU" sz="36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s://sun9-38.userapi.com/impg/-HCkDip86xacLVBmicci_jRdu1NhXzWg6o50cg/axGBESXWyIQ.jpg?size=770x330&amp;quality=96&amp;sign=0be376792e1fb6ca3daa68950145bc78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51" r="22190"/>
          <a:stretch/>
        </p:blipFill>
        <p:spPr bwMode="auto">
          <a:xfrm>
            <a:off x="2748888" y="404664"/>
            <a:ext cx="3718231" cy="3600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16191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600200"/>
          </a:xfrm>
        </p:spPr>
        <p:txBody>
          <a:bodyPr anchor="ctr"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Песни про профессии 10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ruapporangespace_Face_-_YUmorist_Minus_62412794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0333.7124"/>
                  <p14:fade in="500" out="1000"/>
                </p14:media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700" y="2420888"/>
            <a:ext cx="2800744" cy="1980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3599892" y="595095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11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19572" y="302459"/>
            <a:ext cx="813690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i="1" dirty="0" smtClean="0">
                <a:latin typeface="Calibri" pitchFamily="34" charset="0"/>
                <a:cs typeface="Calibri" pitchFamily="34" charset="0"/>
              </a:rPr>
              <a:t>Какая профессия у знаменитого Павла Воли?</a:t>
            </a:r>
            <a:endParaRPr lang="ru-RU" sz="32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Скругленный прямоугольник 6">
            <a:hlinkClick r:id="rId2" action="ppaction://hlinksldjump"/>
          </p:cNvPr>
          <p:cNvSpPr/>
          <p:nvPr/>
        </p:nvSpPr>
        <p:spPr>
          <a:xfrm>
            <a:off x="3599892" y="5985244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4" name="Picture 2" descr="https://sun9-84.userapi.com/impg/XDc1AGxs4KlEwvo8ydUsVvYvJfu67mgIx5VQ6A/KonNOd0CI64.jpg?size=2560x1630&amp;quality=96&amp;sign=ce2328c1d36bcdd639a2e439f0c614ab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204" y="1772816"/>
            <a:ext cx="5427640" cy="3455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50954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4653136"/>
            <a:ext cx="78488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latin typeface="Calibri" pitchFamily="34" charset="0"/>
                <a:cs typeface="Calibri" pitchFamily="34" charset="0"/>
              </a:rPr>
              <a:t>По специальности Павел Воля – учитель русского языка и литературы.</a:t>
            </a:r>
            <a:endParaRPr lang="ru-RU" sz="36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s://sun9-84.userapi.com/impg/XDc1AGxs4KlEwvo8ydUsVvYvJfu67mgIx5VQ6A/KonNOd0CI64.jpg?size=2560x1630&amp;quality=96&amp;sign=ce2328c1d36bcdd639a2e439f0c614ab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184" y="476672"/>
            <a:ext cx="5427640" cy="3455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9728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303166"/>
            <a:ext cx="813690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i="1" dirty="0" smtClean="0">
                <a:latin typeface="Calibri" pitchFamily="34" charset="0"/>
                <a:cs typeface="Calibri" pitchFamily="34" charset="0"/>
              </a:rPr>
              <a:t>Какую же профессию имеет Максим Галкин??</a:t>
            </a:r>
            <a:endParaRPr lang="ru-RU" sz="3200" i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8" name="Picture 2" descr="https://sun9-80.userapi.com/impg/fUfcValzTQscO1dnD5zhnUOegHQOZL9XetJFng/Xga6q980amM.jpg?size=400x600&amp;quality=96&amp;sign=1174e50d8a9653a503435e6b7a60415d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5159" y="1484781"/>
            <a:ext cx="2829009" cy="42435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3481531" y="5985244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93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4653136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latin typeface="Calibri" pitchFamily="34" charset="0"/>
                <a:cs typeface="Calibri" pitchFamily="34" charset="0"/>
              </a:rPr>
              <a:t>Максим Галкин является лингвистом по профессии.</a:t>
            </a:r>
            <a:endParaRPr lang="ru-RU" sz="36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https://sun9-80.userapi.com/impg/fUfcValzTQscO1dnD5zhnUOegHQOZL9XetJFng/Xga6q980amM.jpg?size=400x600&amp;quality=96&amp;sign=1174e50d8a9653a503435e6b7a60415d&amp;type=albu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2377" y="260647"/>
            <a:ext cx="2671254" cy="40068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792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549387"/>
            <a:ext cx="8136904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i="1" dirty="0" smtClean="0">
                <a:latin typeface="Calibri" pitchFamily="34" charset="0"/>
                <a:cs typeface="Calibri" pitchFamily="34" charset="0"/>
              </a:rPr>
              <a:t>На кого училась Ольга </a:t>
            </a:r>
            <a:r>
              <a:rPr lang="ru-RU" sz="3200" i="1" dirty="0" err="1" smtClean="0">
                <a:latin typeface="Calibri" pitchFamily="34" charset="0"/>
                <a:cs typeface="Calibri" pitchFamily="34" charset="0"/>
              </a:rPr>
              <a:t>Серябкина</a:t>
            </a:r>
            <a:r>
              <a:rPr lang="ru-RU" sz="3200" i="1" dirty="0" smtClean="0">
                <a:latin typeface="Calibri" pitchFamily="34" charset="0"/>
                <a:cs typeface="Calibri" pitchFamily="34" charset="0"/>
              </a:rPr>
              <a:t>?</a:t>
            </a:r>
            <a:endParaRPr lang="ru-RU" sz="32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</p:cNvPr>
          <p:cNvSpPr/>
          <p:nvPr/>
        </p:nvSpPr>
        <p:spPr>
          <a:xfrm>
            <a:off x="3481531" y="5985244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6" name="Picture 2" descr="https://sun9-72.userapi.com/impg/rq5mVRa3qi3LB3ElgIHBdFfFWh1JeFNYyl23MA/-gVIEV9znYY.jpg?size=1080x1080&amp;quality=96&amp;sign=3c4dffa958071d31ddfb13b28e818aa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7435" y="1412776"/>
            <a:ext cx="4104456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06311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4653136"/>
            <a:ext cx="78488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i="1" dirty="0" smtClean="0">
                <a:latin typeface="Calibri" pitchFamily="34" charset="0"/>
                <a:cs typeface="Calibri" pitchFamily="34" charset="0"/>
              </a:rPr>
              <a:t>Ольга закончила институт международного права и имеет образование лингвиста.</a:t>
            </a:r>
            <a:endParaRPr lang="ru-RU" sz="3600" i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Управляющая кнопка: возврат 5">
            <a:hlinkClick r:id="rId2" action="ppaction://hlinksldjump" highlightClick="1"/>
          </p:cNvPr>
          <p:cNvSpPr/>
          <p:nvPr/>
        </p:nvSpPr>
        <p:spPr>
          <a:xfrm>
            <a:off x="7668344" y="6165304"/>
            <a:ext cx="720080" cy="504056"/>
          </a:xfrm>
          <a:prstGeom prst="actionButtonRetur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s://sun9-72.userapi.com/impg/rq5mVRa3qi3LB3ElgIHBdFfFWh1JeFNYyl23MA/-gVIEV9znYY.jpg?size=1080x1080&amp;quality=96&amp;sign=3c4dffa958071d31ddfb13b28e818aae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283" y="332656"/>
            <a:ext cx="4104456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982291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600200"/>
          </a:xfrm>
        </p:spPr>
        <p:txBody>
          <a:bodyPr anchor="ctr"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Песни про профессии 20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3599892" y="595095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Rasa - Пчеловод (minus)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st="1100" end="152438.096"/>
                  <p14:fade in="1000" out="1000"/>
                </p14:media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643" y="2420888"/>
            <a:ext cx="2800762" cy="1980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295660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600200"/>
          </a:xfrm>
        </p:spPr>
        <p:txBody>
          <a:bodyPr anchor="ctr"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Песни про профессии 30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3599892" y="595095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8" name="putin11111_-_vladimir_putin_molodec!_minus_2017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st="53535.4688" end="117922.7208"/>
                  <p14:fade in="500" out="1000"/>
                </p14:media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348880"/>
            <a:ext cx="2800750" cy="1980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9" name="Управляющая кнопка: справка 8">
            <a:hlinkClick r:id="rId6" action="ppaction://hlinksldjump" highlightClick="1"/>
          </p:cNvPr>
          <p:cNvSpPr/>
          <p:nvPr/>
        </p:nvSpPr>
        <p:spPr>
          <a:xfrm>
            <a:off x="755576" y="5157192"/>
            <a:ext cx="792088" cy="793764"/>
          </a:xfrm>
          <a:prstGeom prst="actionButtonHelp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10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Calibri" pitchFamily="34" charset="0"/>
                <a:cs typeface="Calibri" pitchFamily="34" charset="0"/>
              </a:rPr>
              <a:t>Подсказка 30</a:t>
            </a:r>
            <a:br>
              <a:rPr lang="ru-RU" sz="4000" dirty="0" smtClean="0">
                <a:latin typeface="Calibri" pitchFamily="34" charset="0"/>
                <a:cs typeface="Calibri" pitchFamily="34" charset="0"/>
              </a:rPr>
            </a:br>
            <a:r>
              <a:rPr lang="ru-RU" sz="4000" dirty="0" smtClean="0">
                <a:latin typeface="Calibri" pitchFamily="34" charset="0"/>
                <a:cs typeface="Calibri" pitchFamily="34" charset="0"/>
              </a:rPr>
              <a:t>отдать Саше для монтажа </a:t>
            </a:r>
            <a:endParaRPr lang="ru-RU" sz="4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Владимир Путин - Молодец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3619500"/>
            <a:ext cx="487363" cy="487363"/>
          </a:xfrm>
        </p:spPr>
      </p:pic>
      <p:sp>
        <p:nvSpPr>
          <p:cNvPr id="6" name="Скругленный прямоугольник 5">
            <a:hlinkClick r:id="rId5" action="ppaction://hlinksldjump"/>
          </p:cNvPr>
          <p:cNvSpPr/>
          <p:nvPr/>
        </p:nvSpPr>
        <p:spPr>
          <a:xfrm>
            <a:off x="3599892" y="595095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33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600200"/>
          </a:xfrm>
        </p:spPr>
        <p:txBody>
          <a:bodyPr anchor="ctr"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Песни про профессии 40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Бухгалтер - минус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end="50016.8372"/>
                  <p14:fade in="1000" out="1000"/>
                </p14:media>
              </p:ext>
            </p:ext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420888"/>
            <a:ext cx="2800750" cy="1980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Управляющая кнопка: справка 6">
            <a:hlinkClick r:id="rId5" action="ppaction://hlinksldjump" highlightClick="1"/>
          </p:cNvPr>
          <p:cNvSpPr/>
          <p:nvPr/>
        </p:nvSpPr>
        <p:spPr>
          <a:xfrm>
            <a:off x="755576" y="5157192"/>
            <a:ext cx="792088" cy="793764"/>
          </a:xfrm>
          <a:prstGeom prst="actionButtonHelp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>
            <a:hlinkClick r:id="rId6" action="ppaction://hlinksldjump"/>
          </p:cNvPr>
          <p:cNvSpPr/>
          <p:nvPr/>
        </p:nvSpPr>
        <p:spPr>
          <a:xfrm>
            <a:off x="3599892" y="595095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42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>
                <a:latin typeface="Calibri" pitchFamily="34" charset="0"/>
                <a:cs typeface="Calibri" pitchFamily="34" charset="0"/>
              </a:rPr>
              <a:t>Подсказка 40</a:t>
            </a:r>
            <a:br>
              <a:rPr lang="ru-RU" sz="4000" dirty="0" smtClean="0">
                <a:latin typeface="Calibri" pitchFamily="34" charset="0"/>
                <a:cs typeface="Calibri" pitchFamily="34" charset="0"/>
              </a:rPr>
            </a:br>
            <a:r>
              <a:rPr lang="ru-RU" sz="4000" dirty="0" smtClean="0">
                <a:latin typeface="Calibri" pitchFamily="34" charset="0"/>
                <a:cs typeface="Calibri" pitchFamily="34" charset="0"/>
              </a:rPr>
              <a:t>отдать Саше для монтажа </a:t>
            </a:r>
            <a:endParaRPr lang="ru-RU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3599892" y="595095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7" name="Комбинация - Бухгалтер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27525" y="3619500"/>
            <a:ext cx="487363" cy="487363"/>
          </a:xfrm>
        </p:spPr>
      </p:pic>
    </p:spTree>
    <p:extLst>
      <p:ext uri="{BB962C8B-B14F-4D97-AF65-F5344CB8AC3E}">
        <p14:creationId xmlns:p14="http://schemas.microsoft.com/office/powerpoint/2010/main" val="284215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14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600200"/>
          </a:xfrm>
        </p:spPr>
        <p:txBody>
          <a:bodyPr anchor="ctr"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Песни про профессии 50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Управляющая кнопка: справка 6">
            <a:hlinkClick r:id="rId4" action="ppaction://hlinksldjump" highlightClick="1"/>
          </p:cNvPr>
          <p:cNvSpPr/>
          <p:nvPr/>
        </p:nvSpPr>
        <p:spPr>
          <a:xfrm>
            <a:off x="755576" y="5157192"/>
            <a:ext cx="792088" cy="793764"/>
          </a:xfrm>
          <a:prstGeom prst="actionButtonHelp">
            <a:avLst/>
          </a:prstGeom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>
            <a:hlinkClick r:id="rId5" action="ppaction://hlinksldjump"/>
          </p:cNvPr>
          <p:cNvSpPr/>
          <p:nvPr/>
        </p:nvSpPr>
        <p:spPr>
          <a:xfrm>
            <a:off x="3599892" y="5950956"/>
            <a:ext cx="2376264" cy="504056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28575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Calibri" pitchFamily="34" charset="0"/>
                <a:cs typeface="Calibri" pitchFamily="34" charset="0"/>
              </a:rPr>
              <a:t>Ответ</a:t>
            </a:r>
            <a:endParaRPr lang="ru-RU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Михаил Боярский - Зеленоглазое такси (minus).mp3">
            <a:hlinkClick r:id="" action="ppaction://media"/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st="49857.216" end="277870.8796"/>
                  <p14:fade in="1000" out="500"/>
                </p14:media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542" y="2420888"/>
            <a:ext cx="2800750" cy="1980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814187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6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254</TotalTime>
  <Words>369</Words>
  <Application>Microsoft Office PowerPoint</Application>
  <PresentationFormat>Экран (4:3)</PresentationFormat>
  <Paragraphs>106</Paragraphs>
  <Slides>35</Slides>
  <Notes>0</Notes>
  <HiddenSlides>33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Исполнительная</vt:lpstr>
      <vt:lpstr>Своя игра</vt:lpstr>
      <vt:lpstr>Презентация PowerPoint</vt:lpstr>
      <vt:lpstr>Песни про профессии 10</vt:lpstr>
      <vt:lpstr>Песни про профессии 20</vt:lpstr>
      <vt:lpstr>Песни про профессии 30</vt:lpstr>
      <vt:lpstr>Подсказка 30 отдать Саше для монтажа </vt:lpstr>
      <vt:lpstr>Песни про профессии 40</vt:lpstr>
      <vt:lpstr>Подсказка 40 отдать Саше для монтажа </vt:lpstr>
      <vt:lpstr>Песни про профессии 50</vt:lpstr>
      <vt:lpstr>Подсказка 50 отдать Саше для монтажа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Загадка 10</vt:lpstr>
      <vt:lpstr>Загадка 20</vt:lpstr>
      <vt:lpstr>Загадка 30</vt:lpstr>
      <vt:lpstr>Загадка 40</vt:lpstr>
      <vt:lpstr>Загадка 50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София</dc:creator>
  <cp:lastModifiedBy>79225821387</cp:lastModifiedBy>
  <cp:revision>45</cp:revision>
  <dcterms:created xsi:type="dcterms:W3CDTF">2021-10-25T17:22:52Z</dcterms:created>
  <dcterms:modified xsi:type="dcterms:W3CDTF">2021-10-26T11:05:20Z</dcterms:modified>
</cp:coreProperties>
</file>