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0" d="100"/>
          <a:sy n="90" d="100"/>
        </p:scale>
        <p:origin x="370"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FAFC5F3-3FC3-493E-9BF5-85CCD83DB751}"/>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id="{D020AA00-85E1-4763-A712-63799705AD1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id="{BFBD1AEC-2C57-4A9B-8E65-FDF014B123A7}"/>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49C19624-7B62-475A-B13F-D605DF19EC1F}"/>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CF94A90F-D335-4A37-B9F3-CCF60B3041D7}"/>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3605960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3026B43-98AD-4296-9607-99AA2C490329}"/>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id="{7C6DC2DD-8EB2-4D0C-876A-1EC9F4EF5650}"/>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A9E1B834-D62B-4A3B-A867-B59EF15746A2}"/>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35A08794-AD3D-4530-948A-5963E1A9A678}"/>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D266B32F-F6A0-42E7-AF84-C86A560D49FF}"/>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41709537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id="{381E0484-F6F1-432E-909C-EAF75941E171}"/>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id="{B03558D2-527A-4BCF-8C3B-F0C3AA06BF5F}"/>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2A2A69C4-74D5-449D-95F2-A3687FC7B31E}"/>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3B79E6C4-4FD8-44A3-98DA-3ABEA011FE80}"/>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AEA55FF8-56D7-4707-B999-F4A443D6C707}"/>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058638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0C731E-CEBC-48EC-958C-F2C3F741C86E}"/>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D0574C72-46E6-4F99-A1BA-492C7F9D85A4}"/>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45BEE4A0-8802-48C8-B1E2-787CF9EEDF70}"/>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F186F9E9-8276-4D66-8482-C72027334AA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7D2E1825-05F1-4C41-9A66-BE57AA262A7F}"/>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1769680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CEB9640-4CF5-4AA5-A4AA-E9D355365FF7}"/>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id="{548ED77D-059C-41DF-B7DB-ECC77C348CD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id="{2F029FDF-9724-426E-9C49-EFDD37F482BA}"/>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E8B44365-4F36-4579-B3D5-365EE6E960F4}"/>
              </a:ext>
            </a:extLst>
          </p:cNvPr>
          <p:cNvSpPr>
            <a:spLocks noGrp="1"/>
          </p:cNvSpPr>
          <p:nvPr>
            <p:ph type="ftr" sz="quarter" idx="11"/>
          </p:nvPr>
        </p:nvSpPr>
        <p:spPr/>
        <p:txBody>
          <a:bodyPr/>
          <a:lstStyle/>
          <a:p>
            <a:endParaRPr lang="ru-RU"/>
          </a:p>
        </p:txBody>
      </p:sp>
      <p:sp>
        <p:nvSpPr>
          <p:cNvPr id="6" name="Номер слайда 5">
            <a:extLst>
              <a:ext uri="{FF2B5EF4-FFF2-40B4-BE49-F238E27FC236}">
                <a16:creationId xmlns:a16="http://schemas.microsoft.com/office/drawing/2014/main" id="{585DFBBA-2E73-4C3A-A275-5E79EA4CB477}"/>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717961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249F41-44AC-4358-9A82-9BEE35481131}"/>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id="{2D9DA80E-0462-4BAC-8021-8502A8863F51}"/>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id="{10298B8B-3FDF-4D6E-A16C-7FC305F9DF63}"/>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id="{2B877A74-CDB8-4362-8C70-1F2F6381528F}"/>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6" name="Нижний колонтитул 5">
            <a:extLst>
              <a:ext uri="{FF2B5EF4-FFF2-40B4-BE49-F238E27FC236}">
                <a16:creationId xmlns:a16="http://schemas.microsoft.com/office/drawing/2014/main" id="{E5BE818C-FC58-4749-9707-ABD1E8B4099A}"/>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D13ACD9F-3CC8-470F-AE0E-23EA545600B5}"/>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47241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48617FE-6A71-4872-936C-8E1D42890D4B}"/>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id="{25006BA8-6267-4BC1-A7EA-88C82D913D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id="{E4C2B8B2-D32E-4F8D-ADD1-B00049684E56}"/>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id="{F5899311-89E3-4B6E-ADF1-D1D17ADCD9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id="{053C6998-1705-48F7-8B9D-6E63078A8089}"/>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id="{350E09B8-2EF3-469D-8CF2-8D0E2D1F3F09}"/>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8" name="Нижний колонтитул 7">
            <a:extLst>
              <a:ext uri="{FF2B5EF4-FFF2-40B4-BE49-F238E27FC236}">
                <a16:creationId xmlns:a16="http://schemas.microsoft.com/office/drawing/2014/main" id="{CE67FA02-0042-4422-8F97-B5983F27AD5B}"/>
              </a:ext>
            </a:extLst>
          </p:cNvPr>
          <p:cNvSpPr>
            <a:spLocks noGrp="1"/>
          </p:cNvSpPr>
          <p:nvPr>
            <p:ph type="ftr" sz="quarter" idx="11"/>
          </p:nvPr>
        </p:nvSpPr>
        <p:spPr/>
        <p:txBody>
          <a:bodyPr/>
          <a:lstStyle/>
          <a:p>
            <a:endParaRPr lang="ru-RU"/>
          </a:p>
        </p:txBody>
      </p:sp>
      <p:sp>
        <p:nvSpPr>
          <p:cNvPr id="9" name="Номер слайда 8">
            <a:extLst>
              <a:ext uri="{FF2B5EF4-FFF2-40B4-BE49-F238E27FC236}">
                <a16:creationId xmlns:a16="http://schemas.microsoft.com/office/drawing/2014/main" id="{45C30C5A-6835-40F4-B368-C256B04D0D52}"/>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28170268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61EC9FD-1B3C-4BB6-9ABA-C1D235FF0B7D}"/>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id="{5CF79A0D-E3A6-4BA2-935E-F4B1A16FFA22}"/>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4" name="Нижний колонтитул 3">
            <a:extLst>
              <a:ext uri="{FF2B5EF4-FFF2-40B4-BE49-F238E27FC236}">
                <a16:creationId xmlns:a16="http://schemas.microsoft.com/office/drawing/2014/main" id="{3FD56019-E422-496D-A76F-484BF6222099}"/>
              </a:ext>
            </a:extLst>
          </p:cNvPr>
          <p:cNvSpPr>
            <a:spLocks noGrp="1"/>
          </p:cNvSpPr>
          <p:nvPr>
            <p:ph type="ftr" sz="quarter" idx="11"/>
          </p:nvPr>
        </p:nvSpPr>
        <p:spPr/>
        <p:txBody>
          <a:bodyPr/>
          <a:lstStyle/>
          <a:p>
            <a:endParaRPr lang="ru-RU"/>
          </a:p>
        </p:txBody>
      </p:sp>
      <p:sp>
        <p:nvSpPr>
          <p:cNvPr id="5" name="Номер слайда 4">
            <a:extLst>
              <a:ext uri="{FF2B5EF4-FFF2-40B4-BE49-F238E27FC236}">
                <a16:creationId xmlns:a16="http://schemas.microsoft.com/office/drawing/2014/main" id="{AD7A8DFD-E953-4787-AFEA-1F32F37EAA4B}"/>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686419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id="{4C85B23A-D2A0-47A8-B41A-A229FC531A0F}"/>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3" name="Нижний колонтитул 2">
            <a:extLst>
              <a:ext uri="{FF2B5EF4-FFF2-40B4-BE49-F238E27FC236}">
                <a16:creationId xmlns:a16="http://schemas.microsoft.com/office/drawing/2014/main" id="{85B47682-C4A6-49CE-99D6-1764836EABEF}"/>
              </a:ext>
            </a:extLst>
          </p:cNvPr>
          <p:cNvSpPr>
            <a:spLocks noGrp="1"/>
          </p:cNvSpPr>
          <p:nvPr>
            <p:ph type="ftr" sz="quarter" idx="11"/>
          </p:nvPr>
        </p:nvSpPr>
        <p:spPr/>
        <p:txBody>
          <a:bodyPr/>
          <a:lstStyle/>
          <a:p>
            <a:endParaRPr lang="ru-RU"/>
          </a:p>
        </p:txBody>
      </p:sp>
      <p:sp>
        <p:nvSpPr>
          <p:cNvPr id="4" name="Номер слайда 3">
            <a:extLst>
              <a:ext uri="{FF2B5EF4-FFF2-40B4-BE49-F238E27FC236}">
                <a16:creationId xmlns:a16="http://schemas.microsoft.com/office/drawing/2014/main" id="{FDB3038C-2625-4E41-9C48-13CBCE7C5803}"/>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543930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957D7D-6A52-490E-8E81-6B61455602D0}"/>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id="{37FC5870-EBC4-413E-8E9A-7F573C01BE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id="{A40C76F6-A220-497A-BE59-B28E386AE43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D70F9AC3-2005-4973-9293-87BB01F179B7}"/>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6" name="Нижний колонтитул 5">
            <a:extLst>
              <a:ext uri="{FF2B5EF4-FFF2-40B4-BE49-F238E27FC236}">
                <a16:creationId xmlns:a16="http://schemas.microsoft.com/office/drawing/2014/main" id="{4845A3D1-A4BC-4C09-B01D-8644B9C34B13}"/>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A8878A75-504B-4A78-A66E-22F9DAABFC36}"/>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1389743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DA0E881-7821-4A83-8E3F-4709726B0015}"/>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id="{BAA49BC8-14E7-4655-A2CA-566E155DEE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id="{B7F28786-52F1-4ECA-BCF1-975117247B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id="{830C3C6D-A6F5-47C9-B0D2-CD4C4525A00D}"/>
              </a:ext>
            </a:extLst>
          </p:cNvPr>
          <p:cNvSpPr>
            <a:spLocks noGrp="1"/>
          </p:cNvSpPr>
          <p:nvPr>
            <p:ph type="dt" sz="half" idx="10"/>
          </p:nvPr>
        </p:nvSpPr>
        <p:spPr/>
        <p:txBody>
          <a:bodyPr/>
          <a:lstStyle/>
          <a:p>
            <a:fld id="{ECF6431D-96C8-4E32-8E9E-D152A5C0D13D}" type="datetimeFigureOut">
              <a:rPr lang="ru-RU" smtClean="0"/>
              <a:t>13.11.2021</a:t>
            </a:fld>
            <a:endParaRPr lang="ru-RU"/>
          </a:p>
        </p:txBody>
      </p:sp>
      <p:sp>
        <p:nvSpPr>
          <p:cNvPr id="6" name="Нижний колонтитул 5">
            <a:extLst>
              <a:ext uri="{FF2B5EF4-FFF2-40B4-BE49-F238E27FC236}">
                <a16:creationId xmlns:a16="http://schemas.microsoft.com/office/drawing/2014/main" id="{4B43C4E1-54C5-4C3E-8840-35773AC2581D}"/>
              </a:ext>
            </a:extLst>
          </p:cNvPr>
          <p:cNvSpPr>
            <a:spLocks noGrp="1"/>
          </p:cNvSpPr>
          <p:nvPr>
            <p:ph type="ftr" sz="quarter" idx="11"/>
          </p:nvPr>
        </p:nvSpPr>
        <p:spPr/>
        <p:txBody>
          <a:bodyPr/>
          <a:lstStyle/>
          <a:p>
            <a:endParaRPr lang="ru-RU"/>
          </a:p>
        </p:txBody>
      </p:sp>
      <p:sp>
        <p:nvSpPr>
          <p:cNvPr id="7" name="Номер слайда 6">
            <a:extLst>
              <a:ext uri="{FF2B5EF4-FFF2-40B4-BE49-F238E27FC236}">
                <a16:creationId xmlns:a16="http://schemas.microsoft.com/office/drawing/2014/main" id="{5B14DA3F-693F-47A1-93FE-4530EC52DDDC}"/>
              </a:ext>
            </a:extLst>
          </p:cNvPr>
          <p:cNvSpPr>
            <a:spLocks noGrp="1"/>
          </p:cNvSpPr>
          <p:nvPr>
            <p:ph type="sldNum" sz="quarter" idx="12"/>
          </p:nvPr>
        </p:nvSpPr>
        <p:spPr/>
        <p:txBody>
          <a:bodyPr/>
          <a:lstStyle/>
          <a:p>
            <a:fld id="{3A4B4B30-4BE3-455C-8673-B452B3A2B81A}" type="slidenum">
              <a:rPr lang="ru-RU" smtClean="0"/>
              <a:t>‹#›</a:t>
            </a:fld>
            <a:endParaRPr lang="ru-RU"/>
          </a:p>
        </p:txBody>
      </p:sp>
    </p:spTree>
    <p:extLst>
      <p:ext uri="{BB962C8B-B14F-4D97-AF65-F5344CB8AC3E}">
        <p14:creationId xmlns:p14="http://schemas.microsoft.com/office/powerpoint/2010/main" val="3229225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7211FE3-C62E-4620-8750-289D0CDB2E0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id="{E1E4D5BE-47A6-42C4-B3E1-B9948524C31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id="{DEBEA13C-827A-4F3B-AA34-F995861AFD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F6431D-96C8-4E32-8E9E-D152A5C0D13D}" type="datetimeFigureOut">
              <a:rPr lang="ru-RU" smtClean="0"/>
              <a:t>13.11.2021</a:t>
            </a:fld>
            <a:endParaRPr lang="ru-RU"/>
          </a:p>
        </p:txBody>
      </p:sp>
      <p:sp>
        <p:nvSpPr>
          <p:cNvPr id="5" name="Нижний колонтитул 4">
            <a:extLst>
              <a:ext uri="{FF2B5EF4-FFF2-40B4-BE49-F238E27FC236}">
                <a16:creationId xmlns:a16="http://schemas.microsoft.com/office/drawing/2014/main" id="{17B65F66-8770-4CC5-956C-81A4775312E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a:extLst>
              <a:ext uri="{FF2B5EF4-FFF2-40B4-BE49-F238E27FC236}">
                <a16:creationId xmlns:a16="http://schemas.microsoft.com/office/drawing/2014/main" id="{45129B47-D414-4042-B0A0-8161CE76C8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4B4B30-4BE3-455C-8673-B452B3A2B81A}" type="slidenum">
              <a:rPr lang="ru-RU" smtClean="0"/>
              <a:t>‹#›</a:t>
            </a:fld>
            <a:endParaRPr lang="ru-RU"/>
          </a:p>
        </p:txBody>
      </p:sp>
    </p:spTree>
    <p:extLst>
      <p:ext uri="{BB962C8B-B14F-4D97-AF65-F5344CB8AC3E}">
        <p14:creationId xmlns:p14="http://schemas.microsoft.com/office/powerpoint/2010/main" val="238090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62D44EE-C852-4460-B8B5-C4F2BC2051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A7936861-9FF0-47A8-9EFE-EC592E0444C7}"/>
              </a:ext>
            </a:extLst>
          </p:cNvPr>
          <p:cNvSpPr>
            <a:spLocks noGrp="1"/>
          </p:cNvSpPr>
          <p:nvPr>
            <p:ph type="ctrTitle"/>
          </p:nvPr>
        </p:nvSpPr>
        <p:spPr>
          <a:xfrm>
            <a:off x="6333579" y="1493511"/>
            <a:ext cx="5334930" cy="3004145"/>
          </a:xfrm>
        </p:spPr>
        <p:txBody>
          <a:bodyPr>
            <a:normAutofit/>
          </a:bodyPr>
          <a:lstStyle/>
          <a:p>
            <a:r>
              <a:rPr lang="ru-RU" b="1" dirty="0">
                <a:solidFill>
                  <a:schemeClr val="accent1">
                    <a:lumMod val="50000"/>
                  </a:schemeClr>
                </a:solidFill>
              </a:rPr>
              <a:t>Станция «7-ое чувство»</a:t>
            </a:r>
          </a:p>
        </p:txBody>
      </p:sp>
      <p:sp>
        <p:nvSpPr>
          <p:cNvPr id="11" name="Freeform: Shape 10">
            <a:extLst>
              <a:ext uri="{FF2B5EF4-FFF2-40B4-BE49-F238E27FC236}">
                <a16:creationId xmlns:a16="http://schemas.microsoft.com/office/drawing/2014/main" id="{658970D8-8D1D-4B5C-894B-E871CC8654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30529" y="1"/>
            <a:ext cx="1155142" cy="591009"/>
          </a:xfrm>
          <a:custGeom>
            <a:avLst/>
            <a:gdLst>
              <a:gd name="connsiteX0" fmla="*/ 1355 w 1155142"/>
              <a:gd name="connsiteY0" fmla="*/ 0 h 591009"/>
              <a:gd name="connsiteX1" fmla="*/ 1153787 w 1155142"/>
              <a:gd name="connsiteY1" fmla="*/ 0 h 591009"/>
              <a:gd name="connsiteX2" fmla="*/ 1155142 w 1155142"/>
              <a:gd name="connsiteY2" fmla="*/ 13438 h 591009"/>
              <a:gd name="connsiteX3" fmla="*/ 577571 w 1155142"/>
              <a:gd name="connsiteY3" fmla="*/ 591009 h 591009"/>
              <a:gd name="connsiteX4" fmla="*/ 0 w 1155142"/>
              <a:gd name="connsiteY4" fmla="*/ 13438 h 591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142" h="591009">
                <a:moveTo>
                  <a:pt x="1355" y="0"/>
                </a:moveTo>
                <a:lnTo>
                  <a:pt x="1153787" y="0"/>
                </a:lnTo>
                <a:lnTo>
                  <a:pt x="1155142" y="13438"/>
                </a:lnTo>
                <a:cubicBezTo>
                  <a:pt x="1155142" y="332422"/>
                  <a:pt x="896555" y="591009"/>
                  <a:pt x="577571" y="591009"/>
                </a:cubicBezTo>
                <a:cubicBezTo>
                  <a:pt x="258587" y="591009"/>
                  <a:pt x="0" y="332422"/>
                  <a:pt x="0" y="1343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3" name="Freeform: Shape 12">
            <a:extLst>
              <a:ext uri="{FF2B5EF4-FFF2-40B4-BE49-F238E27FC236}">
                <a16:creationId xmlns:a16="http://schemas.microsoft.com/office/drawing/2014/main" id="{F227E5B6-9132-43CA-B503-37A18562AD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349052" y="0"/>
            <a:ext cx="1737401" cy="959536"/>
          </a:xfrm>
          <a:custGeom>
            <a:avLst/>
            <a:gdLst>
              <a:gd name="connsiteX0" fmla="*/ 0 w 1737401"/>
              <a:gd name="connsiteY0" fmla="*/ 0 h 959536"/>
              <a:gd name="connsiteX1" fmla="*/ 123825 w 1737401"/>
              <a:gd name="connsiteY1" fmla="*/ 0 h 959536"/>
              <a:gd name="connsiteX2" fmla="*/ 123825 w 1737401"/>
              <a:gd name="connsiteY2" fmla="*/ 790277 h 959536"/>
              <a:gd name="connsiteX3" fmla="*/ 1490095 w 1737401"/>
              <a:gd name="connsiteY3" fmla="*/ 0 h 959536"/>
              <a:gd name="connsiteX4" fmla="*/ 1737401 w 1737401"/>
              <a:gd name="connsiteY4" fmla="*/ 0 h 959536"/>
              <a:gd name="connsiteX5" fmla="*/ 92869 w 1737401"/>
              <a:gd name="connsiteY5" fmla="*/ 951249 h 959536"/>
              <a:gd name="connsiteX6" fmla="*/ 61913 w 1737401"/>
              <a:gd name="connsiteY6" fmla="*/ 959536 h 959536"/>
              <a:gd name="connsiteX7" fmla="*/ 0 w 1737401"/>
              <a:gd name="connsiteY7" fmla="*/ 897624 h 959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7401" h="959536">
                <a:moveTo>
                  <a:pt x="0" y="0"/>
                </a:moveTo>
                <a:lnTo>
                  <a:pt x="123825" y="0"/>
                </a:lnTo>
                <a:lnTo>
                  <a:pt x="123825" y="790277"/>
                </a:lnTo>
                <a:lnTo>
                  <a:pt x="1490095" y="0"/>
                </a:lnTo>
                <a:lnTo>
                  <a:pt x="1737401" y="0"/>
                </a:lnTo>
                <a:lnTo>
                  <a:pt x="92869" y="951249"/>
                </a:lnTo>
                <a:cubicBezTo>
                  <a:pt x="83458" y="956688"/>
                  <a:pt x="72780" y="959546"/>
                  <a:pt x="61913" y="959536"/>
                </a:cubicBezTo>
                <a:cubicBezTo>
                  <a:pt x="27719" y="959536"/>
                  <a:pt x="0" y="931818"/>
                  <a:pt x="0" y="897624"/>
                </a:cubicBezTo>
                <a:close/>
              </a:path>
            </a:pathLst>
          </a:custGeom>
          <a:solidFill>
            <a:schemeClr val="accent6"/>
          </a:solidFill>
          <a:ln w="9525"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03C2051E-A88D-48E5-BACF-AAED1789272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2916245"/>
            <a:ext cx="159741" cy="552996"/>
          </a:xfrm>
          <a:custGeom>
            <a:avLst/>
            <a:gdLst>
              <a:gd name="connsiteX0" fmla="*/ 159741 w 159741"/>
              <a:gd name="connsiteY0" fmla="*/ 0 h 552996"/>
              <a:gd name="connsiteX1" fmla="*/ 159741 w 159741"/>
              <a:gd name="connsiteY1" fmla="*/ 552996 h 552996"/>
              <a:gd name="connsiteX2" fmla="*/ 141849 w 159741"/>
              <a:gd name="connsiteY2" fmla="*/ 543285 h 552996"/>
              <a:gd name="connsiteX3" fmla="*/ 0 w 159741"/>
              <a:gd name="connsiteY3" fmla="*/ 276498 h 552996"/>
              <a:gd name="connsiteX4" fmla="*/ 141849 w 159741"/>
              <a:gd name="connsiteY4" fmla="*/ 9711 h 552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741" h="552996">
                <a:moveTo>
                  <a:pt x="159741" y="0"/>
                </a:moveTo>
                <a:lnTo>
                  <a:pt x="159741" y="552996"/>
                </a:lnTo>
                <a:lnTo>
                  <a:pt x="141849" y="543285"/>
                </a:lnTo>
                <a:cubicBezTo>
                  <a:pt x="56268" y="485467"/>
                  <a:pt x="0" y="387554"/>
                  <a:pt x="0" y="276498"/>
                </a:cubicBezTo>
                <a:cubicBezTo>
                  <a:pt x="0" y="165443"/>
                  <a:pt x="56268" y="67529"/>
                  <a:pt x="141849" y="9711"/>
                </a:cubicBezTo>
                <a:close/>
              </a:path>
            </a:pathLst>
          </a:custGeom>
          <a:solidFill>
            <a:schemeClr val="accent2"/>
          </a:solidFill>
          <a:ln w="1270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7821A508-2985-4905-874A-527429BAAB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835649"/>
            <a:ext cx="1548180" cy="1022351"/>
          </a:xfrm>
          <a:custGeom>
            <a:avLst/>
            <a:gdLst>
              <a:gd name="connsiteX0" fmla="*/ 61913 w 1548180"/>
              <a:gd name="connsiteY0" fmla="*/ 0 h 1022351"/>
              <a:gd name="connsiteX1" fmla="*/ 1548180 w 1548180"/>
              <a:gd name="connsiteY1" fmla="*/ 0 h 1022351"/>
              <a:gd name="connsiteX2" fmla="*/ 1548180 w 1548180"/>
              <a:gd name="connsiteY2" fmla="*/ 123825 h 1022351"/>
              <a:gd name="connsiteX3" fmla="*/ 123825 w 1548180"/>
              <a:gd name="connsiteY3" fmla="*/ 123825 h 1022351"/>
              <a:gd name="connsiteX4" fmla="*/ 123825 w 1548180"/>
              <a:gd name="connsiteY4" fmla="*/ 1022351 h 1022351"/>
              <a:gd name="connsiteX5" fmla="*/ 0 w 1548180"/>
              <a:gd name="connsiteY5" fmla="*/ 1022351 h 1022351"/>
              <a:gd name="connsiteX6" fmla="*/ 0 w 1548180"/>
              <a:gd name="connsiteY6" fmla="*/ 61913 h 1022351"/>
              <a:gd name="connsiteX7" fmla="*/ 61913 w 1548180"/>
              <a:gd name="connsiteY7" fmla="*/ 0 h 10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48180" h="1022351">
                <a:moveTo>
                  <a:pt x="61913" y="0"/>
                </a:moveTo>
                <a:lnTo>
                  <a:pt x="1548180" y="0"/>
                </a:lnTo>
                <a:lnTo>
                  <a:pt x="1548180" y="123825"/>
                </a:lnTo>
                <a:lnTo>
                  <a:pt x="123825" y="123825"/>
                </a:lnTo>
                <a:lnTo>
                  <a:pt x="123825" y="1022351"/>
                </a:lnTo>
                <a:lnTo>
                  <a:pt x="0" y="1022351"/>
                </a:lnTo>
                <a:lnTo>
                  <a:pt x="0" y="61913"/>
                </a:lnTo>
                <a:cubicBezTo>
                  <a:pt x="0" y="27719"/>
                  <a:pt x="27719" y="0"/>
                  <a:pt x="61913" y="0"/>
                </a:cubicBezTo>
                <a:close/>
              </a:path>
            </a:pathLst>
          </a:custGeom>
          <a:solidFill>
            <a:schemeClr val="accent6"/>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2929CB1-0E3C-4B2D-ADC5-0154FB33B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697761" y="5717906"/>
            <a:ext cx="1771609" cy="1140095"/>
          </a:xfrm>
          <a:custGeom>
            <a:avLst/>
            <a:gdLst>
              <a:gd name="connsiteX0" fmla="*/ 1561721 w 1771609"/>
              <a:gd name="connsiteY0" fmla="*/ 763041 h 1140095"/>
              <a:gd name="connsiteX1" fmla="*/ 1623024 w 1771609"/>
              <a:gd name="connsiteY1" fmla="*/ 792810 h 1140095"/>
              <a:gd name="connsiteX2" fmla="*/ 1711735 w 1771609"/>
              <a:gd name="connsiteY2" fmla="*/ 970132 h 1140095"/>
              <a:gd name="connsiteX3" fmla="*/ 1771609 w 1771609"/>
              <a:gd name="connsiteY3" fmla="*/ 1140095 h 1140095"/>
              <a:gd name="connsiteX4" fmla="*/ 1637225 w 1771609"/>
              <a:gd name="connsiteY4" fmla="*/ 1140095 h 1140095"/>
              <a:gd name="connsiteX5" fmla="*/ 1594820 w 1771609"/>
              <a:gd name="connsiteY5" fmla="*/ 1019711 h 1140095"/>
              <a:gd name="connsiteX6" fmla="*/ 1513200 w 1771609"/>
              <a:gd name="connsiteY6" fmla="*/ 856627 h 1140095"/>
              <a:gd name="connsiteX7" fmla="*/ 1538499 w 1771609"/>
              <a:gd name="connsiteY7" fmla="*/ 770415 h 1140095"/>
              <a:gd name="connsiteX8" fmla="*/ 1561721 w 1771609"/>
              <a:gd name="connsiteY8" fmla="*/ 763041 h 1140095"/>
              <a:gd name="connsiteX9" fmla="*/ 933455 w 1771609"/>
              <a:gd name="connsiteY9" fmla="*/ 161309 h 1140095"/>
              <a:gd name="connsiteX10" fmla="*/ 957797 w 1771609"/>
              <a:gd name="connsiteY10" fmla="*/ 167970 h 1140095"/>
              <a:gd name="connsiteX11" fmla="*/ 1286982 w 1771609"/>
              <a:gd name="connsiteY11" fmla="*/ 387616 h 1140095"/>
              <a:gd name="connsiteX12" fmla="*/ 1293725 w 1771609"/>
              <a:gd name="connsiteY12" fmla="*/ 477075 h 1140095"/>
              <a:gd name="connsiteX13" fmla="*/ 1245453 w 1771609"/>
              <a:gd name="connsiteY13" fmla="*/ 499154 h 1140095"/>
              <a:gd name="connsiteX14" fmla="*/ 1245167 w 1771609"/>
              <a:gd name="connsiteY14" fmla="*/ 499154 h 1140095"/>
              <a:gd name="connsiteX15" fmla="*/ 1203638 w 1771609"/>
              <a:gd name="connsiteY15" fmla="*/ 484104 h 1140095"/>
              <a:gd name="connsiteX16" fmla="*/ 900647 w 1771609"/>
              <a:gd name="connsiteY16" fmla="*/ 281508 h 1140095"/>
              <a:gd name="connsiteX17" fmla="*/ 872454 w 1771609"/>
              <a:gd name="connsiteY17" fmla="*/ 196164 h 1140095"/>
              <a:gd name="connsiteX18" fmla="*/ 933455 w 1771609"/>
              <a:gd name="connsiteY18" fmla="*/ 161309 h 1140095"/>
              <a:gd name="connsiteX19" fmla="*/ 256260 w 1771609"/>
              <a:gd name="connsiteY19" fmla="*/ 29 h 1140095"/>
              <a:gd name="connsiteX20" fmla="*/ 454020 w 1771609"/>
              <a:gd name="connsiteY20" fmla="*/ 13474 h 1140095"/>
              <a:gd name="connsiteX21" fmla="*/ 509236 w 1771609"/>
              <a:gd name="connsiteY21" fmla="*/ 84182 h 1140095"/>
              <a:gd name="connsiteX22" fmla="*/ 445829 w 1771609"/>
              <a:gd name="connsiteY22" fmla="*/ 139871 h 1140095"/>
              <a:gd name="connsiteX23" fmla="*/ 437447 w 1771609"/>
              <a:gd name="connsiteY23" fmla="*/ 139395 h 1140095"/>
              <a:gd name="connsiteX24" fmla="*/ 73211 w 1771609"/>
              <a:gd name="connsiteY24" fmla="*/ 137204 h 1140095"/>
              <a:gd name="connsiteX25" fmla="*/ 749 w 1771609"/>
              <a:gd name="connsiteY25" fmla="*/ 84082 h 1140095"/>
              <a:gd name="connsiteX26" fmla="*/ 53871 w 1771609"/>
              <a:gd name="connsiteY26" fmla="*/ 11621 h 1140095"/>
              <a:gd name="connsiteX27" fmla="*/ 58352 w 1771609"/>
              <a:gd name="connsiteY27" fmla="*/ 11093 h 1140095"/>
              <a:gd name="connsiteX28" fmla="*/ 256260 w 1771609"/>
              <a:gd name="connsiteY28" fmla="*/ 29 h 1140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1609" h="1140095">
                <a:moveTo>
                  <a:pt x="1561721" y="763041"/>
                </a:moveTo>
                <a:cubicBezTo>
                  <a:pt x="1585506" y="760324"/>
                  <a:pt x="1609722" y="771249"/>
                  <a:pt x="1623024" y="792810"/>
                </a:cubicBezTo>
                <a:cubicBezTo>
                  <a:pt x="1656300" y="850065"/>
                  <a:pt x="1685920" y="909291"/>
                  <a:pt x="1711735" y="970132"/>
                </a:cubicBezTo>
                <a:lnTo>
                  <a:pt x="1771609" y="1140095"/>
                </a:lnTo>
                <a:lnTo>
                  <a:pt x="1637225" y="1140095"/>
                </a:lnTo>
                <a:lnTo>
                  <a:pt x="1594820" y="1019711"/>
                </a:lnTo>
                <a:cubicBezTo>
                  <a:pt x="1571072" y="963753"/>
                  <a:pt x="1543818" y="909282"/>
                  <a:pt x="1513200" y="856627"/>
                </a:cubicBezTo>
                <a:cubicBezTo>
                  <a:pt x="1496379" y="825834"/>
                  <a:pt x="1507704" y="787236"/>
                  <a:pt x="1538499" y="770415"/>
                </a:cubicBezTo>
                <a:cubicBezTo>
                  <a:pt x="1545912" y="766367"/>
                  <a:pt x="1553792" y="763946"/>
                  <a:pt x="1561721" y="763041"/>
                </a:cubicBezTo>
                <a:close/>
                <a:moveTo>
                  <a:pt x="933455" y="161309"/>
                </a:moveTo>
                <a:cubicBezTo>
                  <a:pt x="941693" y="161855"/>
                  <a:pt x="949959" y="164025"/>
                  <a:pt x="957797" y="167970"/>
                </a:cubicBezTo>
                <a:cubicBezTo>
                  <a:pt x="1076184" y="227289"/>
                  <a:pt x="1186759" y="301068"/>
                  <a:pt x="1286982" y="387616"/>
                </a:cubicBezTo>
                <a:cubicBezTo>
                  <a:pt x="1313547" y="410457"/>
                  <a:pt x="1316566" y="450510"/>
                  <a:pt x="1293725" y="477075"/>
                </a:cubicBezTo>
                <a:cubicBezTo>
                  <a:pt x="1281638" y="491137"/>
                  <a:pt x="1263998" y="499204"/>
                  <a:pt x="1245453" y="499154"/>
                </a:cubicBezTo>
                <a:lnTo>
                  <a:pt x="1245167" y="499154"/>
                </a:lnTo>
                <a:cubicBezTo>
                  <a:pt x="1229965" y="499301"/>
                  <a:pt x="1215220" y="493956"/>
                  <a:pt x="1203638" y="484104"/>
                </a:cubicBezTo>
                <a:cubicBezTo>
                  <a:pt x="1111407" y="404300"/>
                  <a:pt x="1009633" y="336248"/>
                  <a:pt x="900647" y="281508"/>
                </a:cubicBezTo>
                <a:cubicBezTo>
                  <a:pt x="869295" y="265726"/>
                  <a:pt x="856672" y="227516"/>
                  <a:pt x="872454" y="196164"/>
                </a:cubicBezTo>
                <a:cubicBezTo>
                  <a:pt x="884290" y="172650"/>
                  <a:pt x="908742" y="159670"/>
                  <a:pt x="933455" y="161309"/>
                </a:cubicBezTo>
                <a:close/>
                <a:moveTo>
                  <a:pt x="256260" y="29"/>
                </a:moveTo>
                <a:cubicBezTo>
                  <a:pt x="322331" y="427"/>
                  <a:pt x="388378" y="4909"/>
                  <a:pt x="454020" y="13474"/>
                </a:cubicBezTo>
                <a:cubicBezTo>
                  <a:pt x="488793" y="17752"/>
                  <a:pt x="513514" y="49409"/>
                  <a:pt x="509236" y="84182"/>
                </a:cubicBezTo>
                <a:cubicBezTo>
                  <a:pt x="505303" y="116151"/>
                  <a:pt x="478038" y="140098"/>
                  <a:pt x="445829" y="139871"/>
                </a:cubicBezTo>
                <a:cubicBezTo>
                  <a:pt x="443027" y="139899"/>
                  <a:pt x="440227" y="139740"/>
                  <a:pt x="437447" y="139395"/>
                </a:cubicBezTo>
                <a:cubicBezTo>
                  <a:pt x="316592" y="123615"/>
                  <a:pt x="194247" y="122878"/>
                  <a:pt x="73211" y="137204"/>
                </a:cubicBezTo>
                <a:cubicBezTo>
                  <a:pt x="38532" y="142545"/>
                  <a:pt x="6090" y="118762"/>
                  <a:pt x="749" y="84082"/>
                </a:cubicBezTo>
                <a:cubicBezTo>
                  <a:pt x="-4591" y="49403"/>
                  <a:pt x="19192" y="16961"/>
                  <a:pt x="53871" y="11621"/>
                </a:cubicBezTo>
                <a:cubicBezTo>
                  <a:pt x="55358" y="11392"/>
                  <a:pt x="56852" y="11216"/>
                  <a:pt x="58352" y="11093"/>
                </a:cubicBezTo>
                <a:cubicBezTo>
                  <a:pt x="124093" y="3319"/>
                  <a:pt x="190189" y="-369"/>
                  <a:pt x="256260" y="29"/>
                </a:cubicBezTo>
                <a:close/>
              </a:path>
            </a:pathLst>
          </a:custGeom>
          <a:solidFill>
            <a:schemeClr val="accent4"/>
          </a:solidFill>
          <a:ln w="9525" cap="flat">
            <a:noFill/>
            <a:prstDash val="solid"/>
            <a:miter/>
          </a:ln>
        </p:spPr>
        <p:txBody>
          <a:bodyPr rtlCol="0" anchor="ctr"/>
          <a:lstStyle/>
          <a:p>
            <a:endParaRPr lang="en-US"/>
          </a:p>
        </p:txBody>
      </p:sp>
      <p:pic>
        <p:nvPicPr>
          <p:cNvPr id="4" name="Рисунок 3">
            <a:extLst>
              <a:ext uri="{FF2B5EF4-FFF2-40B4-BE49-F238E27FC236}">
                <a16:creationId xmlns:a16="http://schemas.microsoft.com/office/drawing/2014/main" id="{83ECB365-E8D6-4099-ACD3-719AF429AD67}"/>
              </a:ext>
            </a:extLst>
          </p:cNvPr>
          <p:cNvPicPr>
            <a:picLocks noChangeAspect="1"/>
          </p:cNvPicPr>
          <p:nvPr/>
        </p:nvPicPr>
        <p:blipFill rotWithShape="1">
          <a:blip r:embed="rId2"/>
          <a:srcRect l="2273" r="1" b="1"/>
          <a:stretch/>
        </p:blipFill>
        <p:spPr>
          <a:xfrm>
            <a:off x="631840" y="598720"/>
            <a:ext cx="5178249" cy="5178249"/>
          </a:xfrm>
          <a:custGeom>
            <a:avLst/>
            <a:gdLst/>
            <a:ahLst/>
            <a:cxnLst/>
            <a:rect l="l" t="t" r="r" b="b"/>
            <a:pathLst>
              <a:path w="3741748" h="3741748">
                <a:moveTo>
                  <a:pt x="1870874" y="0"/>
                </a:moveTo>
                <a:cubicBezTo>
                  <a:pt x="2904129" y="0"/>
                  <a:pt x="3741748" y="837619"/>
                  <a:pt x="3741748" y="1870874"/>
                </a:cubicBezTo>
                <a:cubicBezTo>
                  <a:pt x="3741748" y="2904129"/>
                  <a:pt x="2904129" y="3741748"/>
                  <a:pt x="1870874" y="3741748"/>
                </a:cubicBezTo>
                <a:cubicBezTo>
                  <a:pt x="837619" y="3741748"/>
                  <a:pt x="0" y="2904129"/>
                  <a:pt x="0" y="1870874"/>
                </a:cubicBezTo>
                <a:cubicBezTo>
                  <a:pt x="0" y="837619"/>
                  <a:pt x="837619" y="0"/>
                  <a:pt x="1870874" y="0"/>
                </a:cubicBezTo>
                <a:close/>
              </a:path>
            </a:pathLst>
          </a:custGeom>
        </p:spPr>
      </p:pic>
      <p:sp>
        <p:nvSpPr>
          <p:cNvPr id="21" name="Freeform: Shape 20">
            <a:extLst>
              <a:ext uri="{FF2B5EF4-FFF2-40B4-BE49-F238E27FC236}">
                <a16:creationId xmlns:a16="http://schemas.microsoft.com/office/drawing/2014/main" id="{5F2F0C84-BE8C-4DC2-A6D3-30349A801D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520513" y="6258756"/>
            <a:ext cx="1565940" cy="599245"/>
          </a:xfrm>
          <a:custGeom>
            <a:avLst/>
            <a:gdLst>
              <a:gd name="connsiteX0" fmla="*/ 782970 w 1565940"/>
              <a:gd name="connsiteY0" fmla="*/ 0 h 599245"/>
              <a:gd name="connsiteX1" fmla="*/ 1528042 w 1565940"/>
              <a:gd name="connsiteY1" fmla="*/ 480469 h 599245"/>
              <a:gd name="connsiteX2" fmla="*/ 1565940 w 1565940"/>
              <a:gd name="connsiteY2" fmla="*/ 599245 h 599245"/>
              <a:gd name="connsiteX3" fmla="*/ 0 w 1565940"/>
              <a:gd name="connsiteY3" fmla="*/ 599245 h 599245"/>
              <a:gd name="connsiteX4" fmla="*/ 37898 w 1565940"/>
              <a:gd name="connsiteY4" fmla="*/ 480469 h 599245"/>
              <a:gd name="connsiteX5" fmla="*/ 782970 w 1565940"/>
              <a:gd name="connsiteY5" fmla="*/ 0 h 59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65940" h="599245">
                <a:moveTo>
                  <a:pt x="782970" y="0"/>
                </a:moveTo>
                <a:cubicBezTo>
                  <a:pt x="1117910" y="0"/>
                  <a:pt x="1405287" y="198118"/>
                  <a:pt x="1528042" y="480469"/>
                </a:cubicBezTo>
                <a:lnTo>
                  <a:pt x="1565940" y="599245"/>
                </a:lnTo>
                <a:lnTo>
                  <a:pt x="0" y="599245"/>
                </a:lnTo>
                <a:lnTo>
                  <a:pt x="37898" y="480469"/>
                </a:lnTo>
                <a:cubicBezTo>
                  <a:pt x="160653" y="198118"/>
                  <a:pt x="448030" y="0"/>
                  <a:pt x="78297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14217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8AD4623E-7840-46BC-8F3D-B1E1351C3821}"/>
              </a:ext>
            </a:extLst>
          </p:cNvPr>
          <p:cNvSpPr>
            <a:spLocks noGrp="1"/>
          </p:cNvSpPr>
          <p:nvPr>
            <p:ph type="title"/>
          </p:nvPr>
        </p:nvSpPr>
        <p:spPr>
          <a:xfrm>
            <a:off x="640080" y="325369"/>
            <a:ext cx="4368602" cy="1956841"/>
          </a:xfrm>
        </p:spPr>
        <p:txBody>
          <a:bodyPr anchor="b">
            <a:normAutofit/>
          </a:bodyPr>
          <a:lstStyle/>
          <a:p>
            <a:r>
              <a:rPr lang="ru-RU" sz="5400" b="1"/>
              <a:t>Писатель-литератор</a:t>
            </a:r>
          </a:p>
        </p:txBody>
      </p:sp>
      <p:sp>
        <p:nvSpPr>
          <p:cNvPr id="11"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Объект 2">
            <a:extLst>
              <a:ext uri="{FF2B5EF4-FFF2-40B4-BE49-F238E27FC236}">
                <a16:creationId xmlns:a16="http://schemas.microsoft.com/office/drawing/2014/main" id="{F7CAF2BC-D7CE-4FC0-93D8-E2EF42C7ED45}"/>
              </a:ext>
            </a:extLst>
          </p:cNvPr>
          <p:cNvSpPr>
            <a:spLocks noGrp="1"/>
          </p:cNvSpPr>
          <p:nvPr>
            <p:ph idx="1"/>
          </p:nvPr>
        </p:nvSpPr>
        <p:spPr>
          <a:xfrm>
            <a:off x="640080" y="2872899"/>
            <a:ext cx="4243589" cy="3320668"/>
          </a:xfrm>
        </p:spPr>
        <p:txBody>
          <a:bodyPr>
            <a:normAutofit fontScale="77500" lnSpcReduction="20000"/>
          </a:bodyPr>
          <a:lstStyle/>
          <a:p>
            <a:r>
              <a:rPr lang="ru-RU" sz="2200" dirty="0" err="1"/>
              <a:t>Писа́тель</a:t>
            </a:r>
            <a:r>
              <a:rPr lang="ru-RU" sz="2200" dirty="0"/>
              <a:t>, </a:t>
            </a:r>
            <a:r>
              <a:rPr lang="ru-RU" sz="2200" dirty="0" err="1"/>
              <a:t>писа́тельница</a:t>
            </a:r>
            <a:r>
              <a:rPr lang="ru-RU" sz="2200" dirty="0"/>
              <a:t> (реже </a:t>
            </a:r>
            <a:r>
              <a:rPr lang="ru-RU" sz="2200" dirty="0" err="1"/>
              <a:t>литера́тор</a:t>
            </a:r>
            <a:r>
              <a:rPr lang="ru-RU" sz="2200" dirty="0"/>
              <a:t>) — человек, который занимается созданием словесных произведений, предназначенных так или иначе для общественного потребления (а не только для непосредственного адресата). Есть несколько десятков литераторов, которые получают гонорары в 1 000 000 рублей за 1 книгу.</a:t>
            </a:r>
          </a:p>
          <a:p>
            <a:r>
              <a:rPr lang="ru-RU" sz="2200" dirty="0"/>
              <a:t>У 2-4 мастеров зарплата писателя достигает сотни тысяч евро или долларов.</a:t>
            </a:r>
          </a:p>
          <a:p>
            <a:r>
              <a:rPr lang="ru-RU" sz="2200" dirty="0"/>
              <a:t>95 % авторов в России получают 50-100 тыс. руб. </a:t>
            </a:r>
            <a:r>
              <a:rPr lang="ru-RU" sz="2200"/>
              <a:t>за книгу.</a:t>
            </a:r>
          </a:p>
        </p:txBody>
      </p:sp>
      <p:pic>
        <p:nvPicPr>
          <p:cNvPr id="4" name="Рисунок 3" descr="Изображение выглядит как текст, визитка&#10;&#10;Автоматически созданное описание">
            <a:extLst>
              <a:ext uri="{FF2B5EF4-FFF2-40B4-BE49-F238E27FC236}">
                <a16:creationId xmlns:a16="http://schemas.microsoft.com/office/drawing/2014/main" id="{37403F7E-870A-4120-B59F-552C07C149DB}"/>
              </a:ext>
            </a:extLst>
          </p:cNvPr>
          <p:cNvPicPr>
            <a:picLocks noChangeAspect="1"/>
          </p:cNvPicPr>
          <p:nvPr/>
        </p:nvPicPr>
        <p:blipFill rotWithShape="1">
          <a:blip r:embed="rId2"/>
          <a:srcRect t="9599" r="-1" b="15627"/>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36505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37376C38-2FA0-4922-9983-3CC939715510}"/>
              </a:ext>
            </a:extLst>
          </p:cNvPr>
          <p:cNvSpPr>
            <a:spLocks noGrp="1"/>
          </p:cNvSpPr>
          <p:nvPr>
            <p:ph type="title"/>
          </p:nvPr>
        </p:nvSpPr>
        <p:spPr>
          <a:xfrm>
            <a:off x="640080" y="325369"/>
            <a:ext cx="4368602" cy="1956841"/>
          </a:xfrm>
        </p:spPr>
        <p:txBody>
          <a:bodyPr anchor="b">
            <a:normAutofit/>
          </a:bodyPr>
          <a:lstStyle/>
          <a:p>
            <a:r>
              <a:rPr lang="ru-RU" sz="5400" b="1"/>
              <a:t>Скульптор</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7">
            <a:extLst>
              <a:ext uri="{FF2B5EF4-FFF2-40B4-BE49-F238E27FC236}">
                <a16:creationId xmlns:a16="http://schemas.microsoft.com/office/drawing/2014/main" id="{7D42CB81-8772-42BB-AFC0-EB2F4D020C38}"/>
              </a:ext>
            </a:extLst>
          </p:cNvPr>
          <p:cNvSpPr>
            <a:spLocks noGrp="1"/>
          </p:cNvSpPr>
          <p:nvPr>
            <p:ph idx="1"/>
          </p:nvPr>
        </p:nvSpPr>
        <p:spPr>
          <a:xfrm>
            <a:off x="640080" y="2872899"/>
            <a:ext cx="4243589" cy="3320668"/>
          </a:xfrm>
        </p:spPr>
        <p:txBody>
          <a:bodyPr>
            <a:normAutofit fontScale="92500"/>
          </a:bodyPr>
          <a:lstStyle/>
          <a:p>
            <a:r>
              <a:rPr lang="ru-RU" sz="2200" dirty="0"/>
              <a:t>Скульптор — это художник, который создаёт свои объёмные и осязаемые творения из различных твёрдых или пластичных материалов — камень, глина, бетон, гипс, дерево, используя при этом лепку, резьбу, литьё и другие техники. Средний уровень зарплат художественных скульпторов в России составляет 52,5 тыс. рублей в месяц.</a:t>
            </a:r>
            <a:endParaRPr lang="en-US" sz="2200" dirty="0"/>
          </a:p>
        </p:txBody>
      </p:sp>
      <p:pic>
        <p:nvPicPr>
          <p:cNvPr id="4" name="Объект 3" descr="Изображение выглядит как стена, человек, внутренний&#10;&#10;Автоматически созданное описание">
            <a:extLst>
              <a:ext uri="{FF2B5EF4-FFF2-40B4-BE49-F238E27FC236}">
                <a16:creationId xmlns:a16="http://schemas.microsoft.com/office/drawing/2014/main" id="{44B53A24-E61F-424E-8F78-10864551AAAE}"/>
              </a:ext>
            </a:extLst>
          </p:cNvPr>
          <p:cNvPicPr>
            <a:picLocks noChangeAspect="1"/>
          </p:cNvPicPr>
          <p:nvPr/>
        </p:nvPicPr>
        <p:blipFill rotWithShape="1">
          <a:blip r:embed="rId2"/>
          <a:srcRect t="6465" r="-1" b="18761"/>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603251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5022BCFF-B841-4323-942E-7BAEBB54601A}"/>
              </a:ext>
            </a:extLst>
          </p:cNvPr>
          <p:cNvSpPr>
            <a:spLocks noGrp="1"/>
          </p:cNvSpPr>
          <p:nvPr>
            <p:ph type="title"/>
          </p:nvPr>
        </p:nvSpPr>
        <p:spPr>
          <a:xfrm>
            <a:off x="640080" y="325369"/>
            <a:ext cx="4368602" cy="1956841"/>
          </a:xfrm>
        </p:spPr>
        <p:txBody>
          <a:bodyPr anchor="b">
            <a:normAutofit/>
          </a:bodyPr>
          <a:lstStyle/>
          <a:p>
            <a:r>
              <a:rPr lang="ru-RU" sz="5400" b="1"/>
              <a:t>Автомеханик</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FBC7BF8A-6DB8-4945-90DF-8FD59303FF1A}"/>
              </a:ext>
            </a:extLst>
          </p:cNvPr>
          <p:cNvSpPr>
            <a:spLocks noGrp="1"/>
          </p:cNvSpPr>
          <p:nvPr>
            <p:ph idx="1"/>
          </p:nvPr>
        </p:nvSpPr>
        <p:spPr>
          <a:xfrm>
            <a:off x="640080" y="2872899"/>
            <a:ext cx="4243589" cy="3320668"/>
          </a:xfrm>
        </p:spPr>
        <p:txBody>
          <a:bodyPr>
            <a:normAutofit fontScale="92500" lnSpcReduction="20000"/>
          </a:bodyPr>
          <a:lstStyle/>
          <a:p>
            <a:pPr marL="0" indent="0">
              <a:buNone/>
            </a:pPr>
            <a:r>
              <a:rPr lang="ru-RU" sz="2200" dirty="0"/>
              <a:t>Автомеханик (автослесарь) — рабочий, выполняющий ремонт и техническое обслуживание автомобильного транспорта, а также осуществляющий контроль над техническим состоянием автомобилей с помощью диагностического оборудования и приборов, таких как, например, динамометр, автосканер и т. д. Ранее профессия называлась автослесарь. Средняя зарплата автомеханика в России составляет около 30000 рублей.</a:t>
            </a:r>
            <a:endParaRPr lang="en-US" sz="2200" dirty="0"/>
          </a:p>
        </p:txBody>
      </p:sp>
      <p:pic>
        <p:nvPicPr>
          <p:cNvPr id="4" name="Объект 3" descr="Изображение выглядит как внутренний, автомобиль&#10;&#10;Автоматически созданное описание">
            <a:extLst>
              <a:ext uri="{FF2B5EF4-FFF2-40B4-BE49-F238E27FC236}">
                <a16:creationId xmlns:a16="http://schemas.microsoft.com/office/drawing/2014/main" id="{80A9CE25-CA6F-4A4A-AB88-D3F21E1FDD0A}"/>
              </a:ext>
            </a:extLst>
          </p:cNvPr>
          <p:cNvPicPr>
            <a:picLocks noChangeAspect="1"/>
          </p:cNvPicPr>
          <p:nvPr/>
        </p:nvPicPr>
        <p:blipFill rotWithShape="1">
          <a:blip r:embed="rId2"/>
          <a:srcRect t="13904" r="-1" b="1132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266429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506F1268-7BCB-40B9-8FD4-46B59B5615F4}"/>
              </a:ext>
            </a:extLst>
          </p:cNvPr>
          <p:cNvSpPr>
            <a:spLocks noGrp="1"/>
          </p:cNvSpPr>
          <p:nvPr>
            <p:ph type="title"/>
          </p:nvPr>
        </p:nvSpPr>
        <p:spPr>
          <a:xfrm>
            <a:off x="640080" y="325369"/>
            <a:ext cx="4368602" cy="1956841"/>
          </a:xfrm>
        </p:spPr>
        <p:txBody>
          <a:bodyPr anchor="b">
            <a:normAutofit/>
          </a:bodyPr>
          <a:lstStyle/>
          <a:p>
            <a:r>
              <a:rPr lang="ru-RU" sz="5400" b="1"/>
              <a:t>Фотограф</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A869EA74-2311-432C-8CEA-F4D0DFEF9738}"/>
              </a:ext>
            </a:extLst>
          </p:cNvPr>
          <p:cNvSpPr>
            <a:spLocks noGrp="1"/>
          </p:cNvSpPr>
          <p:nvPr>
            <p:ph idx="1"/>
          </p:nvPr>
        </p:nvSpPr>
        <p:spPr>
          <a:xfrm>
            <a:off x="640080" y="2872899"/>
            <a:ext cx="4243589" cy="3320668"/>
          </a:xfrm>
        </p:spPr>
        <p:txBody>
          <a:bodyPr>
            <a:normAutofit fontScale="77500" lnSpcReduction="20000"/>
          </a:bodyPr>
          <a:lstStyle/>
          <a:p>
            <a:r>
              <a:rPr lang="ru-RU" sz="2200" dirty="0"/>
              <a:t> В широком смысле фотограф — человек, в чьи задачи входит подготовка к проведению съёмок (выбор темы, переговоры, получение разрешений и согласований, подбор моделей, реквизита, оборудования, выбор места и т. п.), непосредственно фотосъёмка и последующая работа по обработке и печати фотографий, продажа материала. В России фотографы в среднем зарабатывают от 60,000 </a:t>
            </a:r>
            <a:r>
              <a:rPr lang="ru-RU" sz="2200" dirty="0" err="1"/>
              <a:t>тыс</a:t>
            </a:r>
            <a:r>
              <a:rPr lang="ru-RU" sz="2200" dirty="0"/>
              <a:t> рублей в месяц. Как и в любой другой области фотографии на итоговую сумму дохода влияет множество факторов</a:t>
            </a:r>
            <a:endParaRPr lang="en-US" sz="2200" dirty="0"/>
          </a:p>
        </p:txBody>
      </p:sp>
      <p:pic>
        <p:nvPicPr>
          <p:cNvPr id="4" name="Объект 3" descr="Изображение выглядит как внутренний, электроника, фотоаппарат&#10;&#10;Автоматически созданное описание">
            <a:extLst>
              <a:ext uri="{FF2B5EF4-FFF2-40B4-BE49-F238E27FC236}">
                <a16:creationId xmlns:a16="http://schemas.microsoft.com/office/drawing/2014/main" id="{90EA0784-239E-4572-98F4-48B4320A401F}"/>
              </a:ext>
            </a:extLst>
          </p:cNvPr>
          <p:cNvPicPr>
            <a:picLocks noChangeAspect="1"/>
          </p:cNvPicPr>
          <p:nvPr/>
        </p:nvPicPr>
        <p:blipFill rotWithShape="1">
          <a:blip r:embed="rId2"/>
          <a:srcRect t="6868" r="-1" b="18357"/>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678595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6E657346-FB6D-43C5-9DAD-14C6195D5BF5}"/>
              </a:ext>
            </a:extLst>
          </p:cNvPr>
          <p:cNvSpPr>
            <a:spLocks noGrp="1"/>
          </p:cNvSpPr>
          <p:nvPr>
            <p:ph type="title"/>
          </p:nvPr>
        </p:nvSpPr>
        <p:spPr>
          <a:xfrm>
            <a:off x="640080" y="325369"/>
            <a:ext cx="4368602" cy="1956841"/>
          </a:xfrm>
        </p:spPr>
        <p:txBody>
          <a:bodyPr anchor="b">
            <a:normAutofit/>
          </a:bodyPr>
          <a:lstStyle/>
          <a:p>
            <a:r>
              <a:rPr lang="ru-RU" sz="5400" b="1"/>
              <a:t>Ювелир</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4B87F783-753B-4B9E-B26D-5B6C77267F88}"/>
              </a:ext>
            </a:extLst>
          </p:cNvPr>
          <p:cNvSpPr>
            <a:spLocks noGrp="1"/>
          </p:cNvSpPr>
          <p:nvPr>
            <p:ph idx="1"/>
          </p:nvPr>
        </p:nvSpPr>
        <p:spPr>
          <a:xfrm>
            <a:off x="640080" y="2872899"/>
            <a:ext cx="4243589" cy="3320668"/>
          </a:xfrm>
        </p:spPr>
        <p:txBody>
          <a:bodyPr>
            <a:normAutofit fontScale="85000" lnSpcReduction="20000"/>
          </a:bodyPr>
          <a:lstStyle/>
          <a:p>
            <a:r>
              <a:rPr lang="ru-RU" sz="2200" dirty="0"/>
              <a:t>Ювелир — бриллиантщик, золотых дел мастер, работающий с камнями, жемчугом, финифтью» — обобщающее название мастеров по проектированию, изготовлению и ремонту ювелирных изделий. Несмотря на то, что работа таких специалистов связана с довольно дорогими изделиями, средняя зарплата ювелира находится в районе 38 тысяч рублей в месяц. Как правило, колеблется она в пределах от 35 до 60 тысяч рублей в месяц и зависит от опыта специалистов, их квалификации.</a:t>
            </a:r>
            <a:endParaRPr lang="en-US" sz="2200" dirty="0"/>
          </a:p>
        </p:txBody>
      </p:sp>
      <p:pic>
        <p:nvPicPr>
          <p:cNvPr id="4" name="Объект 3" descr="Изображение выглядит как подарочная упаковка, футляр, аксессуар, конверт&#10;&#10;Автоматически созданное описание">
            <a:extLst>
              <a:ext uri="{FF2B5EF4-FFF2-40B4-BE49-F238E27FC236}">
                <a16:creationId xmlns:a16="http://schemas.microsoft.com/office/drawing/2014/main" id="{BB8D5BD0-E6E1-4035-9406-BB30E3E3838E}"/>
              </a:ext>
            </a:extLst>
          </p:cNvPr>
          <p:cNvPicPr>
            <a:picLocks noChangeAspect="1"/>
          </p:cNvPicPr>
          <p:nvPr/>
        </p:nvPicPr>
        <p:blipFill rotWithShape="1">
          <a:blip r:embed="rId2"/>
          <a:srcRect t="15193" r="-1" b="1003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5475018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A793DFBC-E9EE-497B-B85C-FCD3C4BA749D}"/>
              </a:ext>
            </a:extLst>
          </p:cNvPr>
          <p:cNvSpPr>
            <a:spLocks noGrp="1"/>
          </p:cNvSpPr>
          <p:nvPr>
            <p:ph type="title"/>
          </p:nvPr>
        </p:nvSpPr>
        <p:spPr>
          <a:xfrm>
            <a:off x="640080" y="325369"/>
            <a:ext cx="4368602" cy="1956841"/>
          </a:xfrm>
        </p:spPr>
        <p:txBody>
          <a:bodyPr anchor="b">
            <a:normAutofit/>
          </a:bodyPr>
          <a:lstStyle/>
          <a:p>
            <a:r>
              <a:rPr lang="ru-RU" sz="5400" b="1"/>
              <a:t>Парфюмер</a:t>
            </a:r>
          </a:p>
        </p:txBody>
      </p:sp>
      <p:sp>
        <p:nvSpPr>
          <p:cNvPr id="1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Content Placeholder 10">
            <a:extLst>
              <a:ext uri="{FF2B5EF4-FFF2-40B4-BE49-F238E27FC236}">
                <a16:creationId xmlns:a16="http://schemas.microsoft.com/office/drawing/2014/main" id="{3C0B0BB3-B84C-4367-B108-FC4C705DEE87}"/>
              </a:ext>
            </a:extLst>
          </p:cNvPr>
          <p:cNvSpPr>
            <a:spLocks noGrp="1"/>
          </p:cNvSpPr>
          <p:nvPr>
            <p:ph idx="1"/>
          </p:nvPr>
        </p:nvSpPr>
        <p:spPr>
          <a:xfrm>
            <a:off x="640080" y="2872899"/>
            <a:ext cx="4243589" cy="3320668"/>
          </a:xfrm>
        </p:spPr>
        <p:txBody>
          <a:bodyPr>
            <a:normAutofit fontScale="92500" lnSpcReduction="10000"/>
          </a:bodyPr>
          <a:lstStyle/>
          <a:p>
            <a:r>
              <a:rPr lang="ru-RU" sz="2200" dirty="0" err="1"/>
              <a:t>Парфюме́р</a:t>
            </a:r>
            <a:r>
              <a:rPr lang="ru-RU" sz="2200" dirty="0"/>
              <a:t> — человек, занимающийся составлением парфюмерных композиций, созданием идеи новых ароматов и/или продажей парфюмерии. В каждой крупной фирме, занимающейся выпуском парфюмерии и косметики, есть свой парфюмер. Закономерно, что такие специалисты ценятся на вес золота, всегда востребованы и хорошо зарабатывают.</a:t>
            </a:r>
            <a:endParaRPr lang="en-US" sz="2200" dirty="0"/>
          </a:p>
        </p:txBody>
      </p:sp>
      <p:pic>
        <p:nvPicPr>
          <p:cNvPr id="7" name="Объект 6" descr="Изображение выглядит как внутренний&#10;&#10;Автоматически созданное описание">
            <a:extLst>
              <a:ext uri="{FF2B5EF4-FFF2-40B4-BE49-F238E27FC236}">
                <a16:creationId xmlns:a16="http://schemas.microsoft.com/office/drawing/2014/main" id="{A368B878-35C4-4974-BE93-BC51B1710578}"/>
              </a:ext>
            </a:extLst>
          </p:cNvPr>
          <p:cNvPicPr>
            <a:picLocks noChangeAspect="1"/>
          </p:cNvPicPr>
          <p:nvPr/>
        </p:nvPicPr>
        <p:blipFill rotWithShape="1">
          <a:blip r:embed="rId2"/>
          <a:srcRect t="10189" r="-1" b="15037"/>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490164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A983BA09-65B3-4213-9330-95F47CBBD927}"/>
              </a:ext>
            </a:extLst>
          </p:cNvPr>
          <p:cNvSpPr>
            <a:spLocks noGrp="1"/>
          </p:cNvSpPr>
          <p:nvPr>
            <p:ph type="title"/>
          </p:nvPr>
        </p:nvSpPr>
        <p:spPr>
          <a:xfrm>
            <a:off x="640080" y="325369"/>
            <a:ext cx="4368602" cy="1956841"/>
          </a:xfrm>
        </p:spPr>
        <p:txBody>
          <a:bodyPr anchor="b">
            <a:normAutofit/>
          </a:bodyPr>
          <a:lstStyle/>
          <a:p>
            <a:r>
              <a:rPr lang="ru-RU" sz="5400" b="1"/>
              <a:t>Флорист </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6332FF45-A7F5-452D-8CB7-9A4C523E3245}"/>
              </a:ext>
            </a:extLst>
          </p:cNvPr>
          <p:cNvSpPr>
            <a:spLocks noGrp="1"/>
          </p:cNvSpPr>
          <p:nvPr>
            <p:ph idx="1"/>
          </p:nvPr>
        </p:nvSpPr>
        <p:spPr>
          <a:xfrm>
            <a:off x="640080" y="2872899"/>
            <a:ext cx="4243589" cy="3320668"/>
          </a:xfrm>
        </p:spPr>
        <p:txBody>
          <a:bodyPr>
            <a:normAutofit fontScale="77500" lnSpcReduction="20000"/>
          </a:bodyPr>
          <a:lstStyle/>
          <a:p>
            <a:r>
              <a:rPr lang="ru-RU" sz="2200" dirty="0"/>
              <a:t>Флорист — специалист по флористике, одному из направлений декоративно-прикладного искусства и дизайна. Флорист работает с живыми и искусственными растениями: собирает букеты, цветочные композиции и корзины; оформляет цветами и зеленью банкеты, свадьбы, дни рождения и так далее. Уровень заработной платы флориста — от 20 000 до 100 000 рублей, в зависимости от географии и опыта. В Москве начинающий специалист может рассчитывать на доход от 20 000 до 60 000 рублей в месяц. Опытные специалисты получают до 70 000 рублей в месяц.</a:t>
            </a:r>
            <a:endParaRPr lang="en-US" sz="2200" dirty="0"/>
          </a:p>
        </p:txBody>
      </p:sp>
      <p:pic>
        <p:nvPicPr>
          <p:cNvPr id="4" name="Объект 3" descr="Изображение выглядит как цветок, стена, внутренний, растение&#10;&#10;Автоматически созданное описание">
            <a:extLst>
              <a:ext uri="{FF2B5EF4-FFF2-40B4-BE49-F238E27FC236}">
                <a16:creationId xmlns:a16="http://schemas.microsoft.com/office/drawing/2014/main" id="{C6D9AF5B-944B-4094-9C51-11F43FE57DCE}"/>
              </a:ext>
            </a:extLst>
          </p:cNvPr>
          <p:cNvPicPr>
            <a:picLocks noChangeAspect="1"/>
          </p:cNvPicPr>
          <p:nvPr/>
        </p:nvPicPr>
        <p:blipFill rotWithShape="1">
          <a:blip r:embed="rId2"/>
          <a:srcRect r="-1" b="25226"/>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4064692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79610F08-C5BC-4CFA-925D-D3187D4275EA}"/>
              </a:ext>
            </a:extLst>
          </p:cNvPr>
          <p:cNvSpPr>
            <a:spLocks noGrp="1"/>
          </p:cNvSpPr>
          <p:nvPr>
            <p:ph type="title"/>
          </p:nvPr>
        </p:nvSpPr>
        <p:spPr>
          <a:xfrm>
            <a:off x="640080" y="325369"/>
            <a:ext cx="4368602" cy="1956841"/>
          </a:xfrm>
        </p:spPr>
        <p:txBody>
          <a:bodyPr anchor="b">
            <a:normAutofit/>
          </a:bodyPr>
          <a:lstStyle/>
          <a:p>
            <a:r>
              <a:rPr lang="ru-RU" sz="5400" b="1"/>
              <a:t>Визажист</a:t>
            </a:r>
          </a:p>
        </p:txBody>
      </p:sp>
      <p:sp>
        <p:nvSpPr>
          <p:cNvPr id="1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690852F2-441D-4D00-AC07-2B944B105A44}"/>
              </a:ext>
            </a:extLst>
          </p:cNvPr>
          <p:cNvSpPr>
            <a:spLocks noGrp="1"/>
          </p:cNvSpPr>
          <p:nvPr>
            <p:ph idx="1"/>
          </p:nvPr>
        </p:nvSpPr>
        <p:spPr>
          <a:xfrm>
            <a:off x="640080" y="2872899"/>
            <a:ext cx="4243589" cy="3320668"/>
          </a:xfrm>
        </p:spPr>
        <p:txBody>
          <a:bodyPr>
            <a:normAutofit/>
          </a:bodyPr>
          <a:lstStyle/>
          <a:p>
            <a:r>
              <a:rPr lang="ru-RU" sz="2200" dirty="0"/>
              <a:t>Визажист — специалист в области макияжа, мастер по созданию образа с помощью косметических средств. Принято считать, что средняя заработная плата консультантов по макияжу варьируется от 30 000 до 35 000 рублей</a:t>
            </a:r>
          </a:p>
        </p:txBody>
      </p:sp>
      <p:pic>
        <p:nvPicPr>
          <p:cNvPr id="4" name="Объект 3" descr="Изображение выглядит как косметика&#10;&#10;Автоматически созданное описание">
            <a:extLst>
              <a:ext uri="{FF2B5EF4-FFF2-40B4-BE49-F238E27FC236}">
                <a16:creationId xmlns:a16="http://schemas.microsoft.com/office/drawing/2014/main" id="{B13EA63D-BF27-4232-82F7-FC43E54EA38F}"/>
              </a:ext>
            </a:extLst>
          </p:cNvPr>
          <p:cNvPicPr>
            <a:picLocks noChangeAspect="1"/>
          </p:cNvPicPr>
          <p:nvPr/>
        </p:nvPicPr>
        <p:blipFill rotWithShape="1">
          <a:blip r:embed="rId2"/>
          <a:srcRect l="12811" r="1196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7311652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7">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Заголовок 1">
            <a:extLst>
              <a:ext uri="{FF2B5EF4-FFF2-40B4-BE49-F238E27FC236}">
                <a16:creationId xmlns:a16="http://schemas.microsoft.com/office/drawing/2014/main" id="{F6324AD2-05F8-493F-A1F7-ABB7AA708ECD}"/>
              </a:ext>
            </a:extLst>
          </p:cNvPr>
          <p:cNvSpPr>
            <a:spLocks noGrp="1"/>
          </p:cNvSpPr>
          <p:nvPr>
            <p:ph type="title"/>
          </p:nvPr>
        </p:nvSpPr>
        <p:spPr>
          <a:xfrm>
            <a:off x="470648" y="113702"/>
            <a:ext cx="4368602" cy="1956841"/>
          </a:xfrm>
        </p:spPr>
        <p:txBody>
          <a:bodyPr anchor="b">
            <a:normAutofit/>
          </a:bodyPr>
          <a:lstStyle/>
          <a:p>
            <a:r>
              <a:rPr lang="ru-RU" sz="5400" b="1" dirty="0"/>
              <a:t>Инженер</a:t>
            </a:r>
          </a:p>
        </p:txBody>
      </p:sp>
      <p:sp>
        <p:nvSpPr>
          <p:cNvPr id="23"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F634DDBA-3BE3-4DBC-A429-061C0C75D2C6}"/>
              </a:ext>
            </a:extLst>
          </p:cNvPr>
          <p:cNvSpPr>
            <a:spLocks noGrp="1"/>
          </p:cNvSpPr>
          <p:nvPr>
            <p:ph idx="1"/>
          </p:nvPr>
        </p:nvSpPr>
        <p:spPr>
          <a:xfrm>
            <a:off x="301216" y="2577554"/>
            <a:ext cx="4707466" cy="3985101"/>
          </a:xfrm>
        </p:spPr>
        <p:txBody>
          <a:bodyPr>
            <a:noAutofit/>
          </a:bodyPr>
          <a:lstStyle/>
          <a:p>
            <a:r>
              <a:rPr lang="ru-RU" sz="1600" dirty="0" err="1"/>
              <a:t>Инжене́р</a:t>
            </a:r>
            <a:r>
              <a:rPr lang="ru-RU" sz="1600" dirty="0"/>
              <a:t> — специалист, осуществляющий инженерную деятельность. Инженеры вовлечены, как правило, во все процессы жизненного цикла технических устройств, являющихся предметом инженерного дела, включая прикладные исследования, планирование, проектирование, конструирование, разработку технологии изготовления (сооружения), подготовку технической документации, производство, наладку, испытание, эксплуатацию, техническое обслуживание, ремонт, утилизацию устройства и управление качеством. Средний заработок, не зависимо от специализации, у молодых специалистов около 45000 рублей. Чем больше опыта работы и выше должность, тем больше оклад. Сотрудники на должности начальников могут получать от 80000 рублей.</a:t>
            </a:r>
            <a:endParaRPr lang="en-US" sz="1600" dirty="0"/>
          </a:p>
        </p:txBody>
      </p:sp>
      <p:pic>
        <p:nvPicPr>
          <p:cNvPr id="4" name="Объект 3">
            <a:extLst>
              <a:ext uri="{FF2B5EF4-FFF2-40B4-BE49-F238E27FC236}">
                <a16:creationId xmlns:a16="http://schemas.microsoft.com/office/drawing/2014/main" id="{C205CE7D-785C-4538-A367-160298E491F2}"/>
              </a:ext>
            </a:extLst>
          </p:cNvPr>
          <p:cNvPicPr>
            <a:picLocks noChangeAspect="1"/>
          </p:cNvPicPr>
          <p:nvPr/>
        </p:nvPicPr>
        <p:blipFill rotWithShape="1">
          <a:blip r:embed="rId2"/>
          <a:srcRect t="8254" r="-1" b="16972"/>
          <a:stretch/>
        </p:blipFill>
        <p:spPr>
          <a:xfrm>
            <a:off x="5406865"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009757611"/>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TotalTime>
  <Words>642</Words>
  <Application>Microsoft Office PowerPoint</Application>
  <PresentationFormat>Широкоэкранный</PresentationFormat>
  <Paragraphs>21</Paragraphs>
  <Slides>10</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10</vt:i4>
      </vt:variant>
    </vt:vector>
  </HeadingPairs>
  <TitlesOfParts>
    <vt:vector size="14" baseType="lpstr">
      <vt:lpstr>Arial</vt:lpstr>
      <vt:lpstr>Calibri</vt:lpstr>
      <vt:lpstr>Calibri Light</vt:lpstr>
      <vt:lpstr>Тема Office</vt:lpstr>
      <vt:lpstr>Станция «7-ое чувство»</vt:lpstr>
      <vt:lpstr>Скульптор</vt:lpstr>
      <vt:lpstr>Автомеханик</vt:lpstr>
      <vt:lpstr>Фотограф</vt:lpstr>
      <vt:lpstr>Ювелир</vt:lpstr>
      <vt:lpstr>Парфюмер</vt:lpstr>
      <vt:lpstr>Флорист </vt:lpstr>
      <vt:lpstr>Визажист</vt:lpstr>
      <vt:lpstr>Инженер</vt:lpstr>
      <vt:lpstr>Писатель-литератор</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Станция «7-ое чувство»</dc:title>
  <dc:creator>79536733524</dc:creator>
  <cp:lastModifiedBy>79536733524</cp:lastModifiedBy>
  <cp:revision>1</cp:revision>
  <dcterms:created xsi:type="dcterms:W3CDTF">2021-11-13T19:52:10Z</dcterms:created>
  <dcterms:modified xsi:type="dcterms:W3CDTF">2021-11-13T20:42:19Z</dcterms:modified>
</cp:coreProperties>
</file>