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89686" y="1718399"/>
            <a:ext cx="11175169" cy="19164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50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Kitchen</a:t>
            </a:r>
            <a:r>
              <a:rPr lang="de-DE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de-DE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Lab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</a:t>
            </a:r>
          </a:p>
          <a:p>
            <a:pPr algn="ctr"/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Методическое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пособие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создания видеороликов на английском языке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35802" y="37758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77006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/>
              <a:t>Карманов Антон Михайлович,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Зыкина Лора Романовна, Безденежных Анна Ивановна, 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</a:t>
            </a:r>
            <a:r>
              <a:rPr lang="ru-RU" sz="2000" dirty="0"/>
              <a:t>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Бессонова Ксения Михайловна, учитель иностранного языка МБОУ СОШ, с. </a:t>
            </a:r>
            <a:r>
              <a:rPr lang="ru-RU" sz="2000" dirty="0" err="1"/>
              <a:t>Краснобор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b="0" i="0" dirty="0" err="1">
                <a:effectLst/>
              </a:rPr>
              <a:t>Сунгурова</a:t>
            </a:r>
            <a:r>
              <a:rPr lang="ru-RU" sz="2000" b="0" i="0" dirty="0">
                <a:effectLst/>
              </a:rPr>
              <a:t> Ольга Владимировна</a:t>
            </a:r>
            <a:r>
              <a:rPr lang="ru-RU" sz="2000" dirty="0"/>
              <a:t>, </a:t>
            </a:r>
            <a:r>
              <a:rPr lang="ru-RU" sz="2000" b="0" i="0" dirty="0">
                <a:effectLst/>
              </a:rPr>
              <a:t>кандидат педагогических наук, доцент кафедры иностранных языков и методики обучения иностранным языкам ФГБОУ ВО «Вятский государственный университет», г. </a:t>
            </a:r>
            <a:r>
              <a:rPr lang="ru-RU" sz="2000" b="0" i="0" dirty="0" smtClean="0">
                <a:effectLst/>
              </a:rPr>
              <a:t>Киров</a:t>
            </a:r>
            <a:endParaRPr lang="ru-RU" sz="1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645447"/>
            <a:ext cx="10873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Низкий уровень владения </a:t>
            </a:r>
            <a:r>
              <a:rPr lang="ru-RU" sz="3600" i="1" dirty="0" smtClean="0"/>
              <a:t>обучающимися 8 классов </a:t>
            </a:r>
            <a:r>
              <a:rPr lang="ru-RU" sz="3600" i="1" dirty="0"/>
              <a:t>лексическим материалом по теме </a:t>
            </a:r>
            <a:r>
              <a:rPr lang="en-US" sz="3600" i="1" dirty="0"/>
              <a:t>“Food”</a:t>
            </a:r>
            <a:r>
              <a:rPr lang="ru-RU" sz="3600" i="1" dirty="0"/>
              <a:t> и невозможность свободно использовать лексические единицы в речи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433762"/>
            <a:ext cx="11101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Противоречие между </a:t>
            </a:r>
            <a:r>
              <a:rPr lang="ru-RU" sz="3600" b="1" i="1" dirty="0"/>
              <a:t>требованиями</a:t>
            </a:r>
            <a:r>
              <a:rPr lang="ru-RU" sz="3600" i="1" dirty="0"/>
              <a:t> к </a:t>
            </a:r>
            <a:r>
              <a:rPr lang="ru-RU" sz="3600" i="1" dirty="0" smtClean="0"/>
              <a:t>обучающимся 8 классов </a:t>
            </a:r>
            <a:r>
              <a:rPr lang="ru-RU" sz="3600" i="1" dirty="0"/>
              <a:t>по овладению лексическим материалом </a:t>
            </a:r>
            <a:r>
              <a:rPr lang="ru-RU" sz="3600" i="1" dirty="0" smtClean="0"/>
              <a:t>на английском языке и </a:t>
            </a:r>
            <a:r>
              <a:rPr lang="ru-RU" sz="3600" b="1" i="1" dirty="0" smtClean="0"/>
              <a:t>реальным уровнем</a:t>
            </a:r>
            <a:r>
              <a:rPr lang="ru-RU" sz="3600" i="1" dirty="0" smtClean="0"/>
              <a:t> </a:t>
            </a:r>
            <a:r>
              <a:rPr lang="ru-RU" sz="3600" i="1" dirty="0" smtClean="0"/>
              <a:t>владения ими </a:t>
            </a:r>
            <a:r>
              <a:rPr lang="ru-RU" sz="3600" i="1" dirty="0"/>
              <a:t>материалом по прохождению темы </a:t>
            </a:r>
            <a:r>
              <a:rPr lang="en-US" sz="3600" i="1" dirty="0"/>
              <a:t>“Food”</a:t>
            </a:r>
            <a:r>
              <a:rPr lang="ru-RU" sz="3600" i="1" dirty="0"/>
              <a:t>.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0" i="1" dirty="0" smtClean="0">
                <a:solidFill>
                  <a:srgbClr val="000000"/>
                </a:solidFill>
                <a:effectLst/>
                <a:latin typeface="-apple-system"/>
              </a:rPr>
              <a:t>Актуализация 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-apple-system"/>
              </a:rPr>
              <a:t>изученного лексического материала в речи </a:t>
            </a:r>
            <a:r>
              <a:rPr lang="ru-RU" sz="3600" b="0" i="1" dirty="0" smtClean="0">
                <a:solidFill>
                  <a:srgbClr val="000000"/>
                </a:solidFill>
                <a:effectLst/>
                <a:latin typeface="-apple-system"/>
              </a:rPr>
              <a:t>обучающихся 8 классов</a:t>
            </a:r>
            <a:br>
              <a:rPr lang="ru-RU" sz="3600" b="0" i="1" dirty="0" smtClean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3600" b="0" i="1" dirty="0" smtClean="0">
                <a:solidFill>
                  <a:srgbClr val="000000"/>
                </a:solidFill>
                <a:effectLst/>
                <a:latin typeface="-apple-system"/>
              </a:rPr>
              <a:t>с </a:t>
            </a:r>
            <a:r>
              <a:rPr lang="ru-RU" sz="3600" b="0" i="1" dirty="0">
                <a:solidFill>
                  <a:srgbClr val="000000"/>
                </a:solidFill>
                <a:effectLst/>
                <a:latin typeface="-apple-system"/>
              </a:rPr>
              <a:t>использованием средств ИКТ</a:t>
            </a:r>
            <a:endParaRPr lang="ru-RU" sz="36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0" y="2506948"/>
            <a:ext cx="114252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0" i="1" dirty="0">
                <a:solidFill>
                  <a:srgbClr val="000000"/>
                </a:solidFill>
                <a:effectLst/>
                <a:latin typeface="-apple-system"/>
              </a:rPr>
              <a:t>Методическое пособие для учителя по организации самостоятельной работы </a:t>
            </a:r>
            <a:r>
              <a:rPr lang="ru-RU" sz="3000" b="0" i="1" dirty="0" smtClean="0">
                <a:solidFill>
                  <a:srgbClr val="000000"/>
                </a:solidFill>
                <a:effectLst/>
                <a:latin typeface="-apple-system"/>
              </a:rPr>
              <a:t>обучающихся </a:t>
            </a:r>
            <a:r>
              <a:rPr lang="ru-RU" sz="3000" b="0" i="1" smtClean="0">
                <a:solidFill>
                  <a:srgbClr val="000000"/>
                </a:solidFill>
                <a:effectLst/>
                <a:latin typeface="-apple-system"/>
              </a:rPr>
              <a:t>8 классов</a:t>
            </a:r>
            <a:r>
              <a:rPr lang="ru-RU" sz="3000" b="0" i="1" dirty="0" smtClean="0">
                <a:solidFill>
                  <a:srgbClr val="000000"/>
                </a:solidFill>
                <a:effectLst/>
                <a:latin typeface="-apple-system"/>
              </a:rPr>
              <a:t/>
            </a:r>
            <a:br>
              <a:rPr lang="ru-RU" sz="3000" b="0" i="1" dirty="0" smtClean="0">
                <a:solidFill>
                  <a:srgbClr val="000000"/>
                </a:solidFill>
                <a:effectLst/>
                <a:latin typeface="-apple-system"/>
              </a:rPr>
            </a:br>
            <a:r>
              <a:rPr lang="ru-RU" sz="3000" b="0" i="1" dirty="0" smtClean="0">
                <a:solidFill>
                  <a:srgbClr val="000000"/>
                </a:solidFill>
                <a:effectLst/>
                <a:latin typeface="-apple-system"/>
              </a:rPr>
              <a:t>(съемки </a:t>
            </a:r>
            <a:r>
              <a:rPr lang="ru-RU" sz="3000" b="0" i="1" dirty="0">
                <a:solidFill>
                  <a:srgbClr val="000000"/>
                </a:solidFill>
                <a:effectLst/>
                <a:latin typeface="-apple-system"/>
              </a:rPr>
              <a:t>видео-рецептов </a:t>
            </a:r>
            <a:r>
              <a:rPr lang="ru-RU" sz="3000" i="1" dirty="0">
                <a:solidFill>
                  <a:srgbClr val="000000"/>
                </a:solidFill>
                <a:latin typeface="-apple-system"/>
              </a:rPr>
              <a:t>на </a:t>
            </a:r>
            <a:r>
              <a:rPr lang="ru-RU" sz="3000" i="1" dirty="0" smtClean="0">
                <a:solidFill>
                  <a:srgbClr val="000000"/>
                </a:solidFill>
                <a:latin typeface="-apple-system"/>
              </a:rPr>
              <a:t>английском </a:t>
            </a:r>
            <a:r>
              <a:rPr lang="ru-RU" sz="3000" b="0" i="1" dirty="0">
                <a:solidFill>
                  <a:srgbClr val="000000"/>
                </a:solidFill>
                <a:effectLst/>
                <a:latin typeface="-apple-system"/>
              </a:rPr>
              <a:t>языке)</a:t>
            </a:r>
            <a:endParaRPr lang="ru-RU" sz="30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175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48</cp:revision>
  <dcterms:created xsi:type="dcterms:W3CDTF">2021-03-02T07:04:14Z</dcterms:created>
  <dcterms:modified xsi:type="dcterms:W3CDTF">2021-11-15T17:13:33Z</dcterms:modified>
</cp:coreProperties>
</file>