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100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повестки дня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109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Уровень текста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Темы повестки дня</a:t>
            </a:r>
          </a:p>
        </p:txBody>
      </p:sp>
      <p:sp>
        <p:nvSpPr>
          <p:cNvPr id="1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Уровень текста 1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Авторство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Уровень текста 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«Важная цитата»</a:t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иска салата с жареным рисом, варёными яйцами и палочками для еды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Тарелка с рублеными котлетами из лосося, салатом и хумусом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Тарелка пасты папарделле с зелёным маслом из петрушки, жареным фундуком и стружкой сыра пармезан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миска салата с жареным рисом, варёными яйцами и палочками для еды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Уровень текста 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Уровень текста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7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 видеотрансляция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8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8FBF4"/>
            </a:gs>
            <a:gs pos="100000">
              <a:srgbClr val="E4EB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02.12.24"/>
          <p:cNvSpPr txBox="1"/>
          <p:nvPr>
            <p:ph type="body" sz="quarter" idx="1"/>
          </p:nvPr>
        </p:nvSpPr>
        <p:spPr>
          <a:xfrm>
            <a:off x="1201341" y="11859862"/>
            <a:ext cx="21971002" cy="636980"/>
          </a:xfrm>
          <a:prstGeom prst="rect">
            <a:avLst/>
          </a:prstGeom>
        </p:spPr>
        <p:txBody>
          <a:bodyPr/>
          <a:lstStyle/>
          <a:p>
            <a:pPr/>
            <a:r>
              <a:t>02.12.24</a:t>
            </a:r>
          </a:p>
        </p:txBody>
      </p:sp>
      <p:sp>
        <p:nvSpPr>
          <p:cNvPr id="172" name="Урок №22"/>
          <p:cNvSpPr txBox="1"/>
          <p:nvPr>
            <p:ph type="title"/>
          </p:nvPr>
        </p:nvSpPr>
        <p:spPr>
          <a:xfrm>
            <a:off x="1206495" y="2574990"/>
            <a:ext cx="21971006" cy="4648203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Урок №22</a:t>
            </a:r>
          </a:p>
        </p:txBody>
      </p:sp>
      <p:sp>
        <p:nvSpPr>
          <p:cNvPr id="173" name="Причастие"/>
          <p:cNvSpPr txBox="1"/>
          <p:nvPr/>
        </p:nvSpPr>
        <p:spPr>
          <a:xfrm>
            <a:off x="1201342" y="7223190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Причастие</a:t>
            </a:r>
          </a:p>
        </p:txBody>
      </p:sp>
      <p:pic>
        <p:nvPicPr>
          <p:cNvPr id="17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9093" y="-22266"/>
            <a:ext cx="9144002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8FBF4"/>
            </a:gs>
            <a:gs pos="100000">
              <a:srgbClr val="E4EB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Что такое причастие?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Что такое причастие?</a:t>
            </a:r>
          </a:p>
        </p:txBody>
      </p:sp>
      <p:sp>
        <p:nvSpPr>
          <p:cNvPr id="177" name="Причастием называют таинство, подтверждающее, что человек - часть церкви.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 defTabSz="643888"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Причастием называют таинство, подтверждающее, что человек - часть церкви.</a:t>
            </a:r>
          </a:p>
        </p:txBody>
      </p:sp>
      <p:sp>
        <p:nvSpPr>
          <p:cNvPr id="178" name="Во время причастия люди вкушают хлеб и вино.…"/>
          <p:cNvSpPr txBox="1"/>
          <p:nvPr>
            <p:ph type="body" idx="21"/>
          </p:nvPr>
        </p:nvSpPr>
        <p:spPr>
          <a:xfrm>
            <a:off x="1206500" y="4248503"/>
            <a:ext cx="10164255" cy="778854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Во время причастия люди вкушают хлеб и вино.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Хлеб и вино являются священными дарами Христа.</a:t>
            </a:r>
          </a:p>
        </p:txBody>
      </p:sp>
      <p:pic>
        <p:nvPicPr>
          <p:cNvPr id="17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37822" y="4324350"/>
            <a:ext cx="12357673" cy="8217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8FBF4"/>
            </a:gs>
            <a:gs pos="100000">
              <a:srgbClr val="E4EB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очему именно хлеб и вино?"/>
          <p:cNvSpPr txBox="1"/>
          <p:nvPr>
            <p:ph type="title"/>
          </p:nvPr>
        </p:nvSpPr>
        <p:spPr>
          <a:xfrm>
            <a:off x="1206500" y="1077359"/>
            <a:ext cx="21971002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Почему именно хлеб и вино?</a:t>
            </a:r>
          </a:p>
        </p:txBody>
      </p:sp>
      <p:sp>
        <p:nvSpPr>
          <p:cNvPr id="182" name="Подзаголовок слайда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3" name="Христос взял хлеб, разломил его и дал апостолам со словами: «Возьмите, ешьте, это Моё Тело». Затем взял чашу с вином и подал им: «Пейте из неё все, это Моя Кровь». После того как Апостолы приняли от Учителя Его Тело и Кровь, Христос сказал им: «Совершайт"/>
          <p:cNvSpPr txBox="1"/>
          <p:nvPr>
            <p:ph type="body" idx="21"/>
          </p:nvPr>
        </p:nvSpPr>
        <p:spPr>
          <a:xfrm>
            <a:off x="11788681" y="4248503"/>
            <a:ext cx="11724970" cy="82560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Христос взял хлеб, разломил его и дал апостолам со словами: «Возьмите, ешьте, это Моё Тело». Затем взял чашу с вином и подал им: «Пейте из неё все, это Моя Кровь». После того как Апостолы приняли от Учителя Его Тело и Кровь, Христос сказал им: «Совершайте это в память обо Мне». </a:t>
            </a:r>
          </a:p>
        </p:txBody>
      </p:sp>
      <p:pic>
        <p:nvPicPr>
          <p:cNvPr id="18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268" y="4620555"/>
            <a:ext cx="11453994" cy="7511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8FBF4"/>
            </a:gs>
            <a:gs pos="100000">
              <a:srgbClr val="E4EB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Евхаристия и Литургия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Евхаристия и Литургия</a:t>
            </a:r>
          </a:p>
        </p:txBody>
      </p:sp>
      <p:sp>
        <p:nvSpPr>
          <p:cNvPr id="187" name="Почтите текст учебника, и дайте определение новым понятиям.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 defTabSz="800734">
              <a:defRPr sz="5300"/>
            </a:lvl1pPr>
          </a:lstStyle>
          <a:p>
            <a:pPr/>
            <a:r>
              <a:t>Почтите текст учебника, и дайте определение новым понятиям.</a:t>
            </a:r>
          </a:p>
        </p:txBody>
      </p:sp>
      <p:sp>
        <p:nvSpPr>
          <p:cNvPr id="188" name="Евхаристия - это…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Евхаристия - это…</a:t>
            </a:r>
          </a:p>
          <a:p>
            <a:pPr/>
            <a:r>
              <a:t>Литургия - это…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8FBF4"/>
            </a:gs>
            <a:gs pos="100000">
              <a:srgbClr val="E4EB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Евхаристия и Литургия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Евхаристия и Литургия</a:t>
            </a:r>
          </a:p>
        </p:txBody>
      </p:sp>
      <p:sp>
        <p:nvSpPr>
          <p:cNvPr id="191" name="Почтите текст учебника, и дайте определение новым понятиям.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 defTabSz="800734">
              <a:defRPr sz="5300"/>
            </a:lvl1pPr>
          </a:lstStyle>
          <a:p>
            <a:pPr/>
            <a:r>
              <a:t>Почтите текст учебника, и дайте определение новым понятиям.</a:t>
            </a:r>
          </a:p>
        </p:txBody>
      </p:sp>
      <p:sp>
        <p:nvSpPr>
          <p:cNvPr id="192" name="Евхаристия - это название таинства причастия.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Евхаристия - это название таинства причастия.</a:t>
            </a:r>
          </a:p>
          <a:p>
            <a:pPr/>
            <a:r>
              <a:t>Литургия - это…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8FBF4"/>
            </a:gs>
            <a:gs pos="100000">
              <a:srgbClr val="E4EB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Евхаристия и Литургия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Евхаристия и Литургия</a:t>
            </a:r>
          </a:p>
        </p:txBody>
      </p:sp>
      <p:sp>
        <p:nvSpPr>
          <p:cNvPr id="195" name="Почтите текст учебника, и дайте определение новым понятиям.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 defTabSz="800734">
              <a:defRPr sz="5300"/>
            </a:lvl1pPr>
          </a:lstStyle>
          <a:p>
            <a:pPr/>
            <a:r>
              <a:t>Почтите текст учебника, и дайте определение новым понятиям.</a:t>
            </a:r>
          </a:p>
        </p:txBody>
      </p:sp>
      <p:sp>
        <p:nvSpPr>
          <p:cNvPr id="196" name="Евхаристия - это название таинства причастия.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Евхаристия - это название таинства причастия.</a:t>
            </a:r>
          </a:p>
          <a:p>
            <a:pPr/>
            <a:r>
              <a:t>Литургия - это богослужение, на котором совершается таинство причастия.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8FBF4"/>
            </a:gs>
            <a:gs pos="100000">
              <a:srgbClr val="E4EB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Как отблагодарить Бога"/>
          <p:cNvSpPr txBox="1"/>
          <p:nvPr>
            <p:ph type="title"/>
          </p:nvPr>
        </p:nvSpPr>
        <p:spPr>
          <a:xfrm>
            <a:off x="1206500" y="819088"/>
            <a:ext cx="21971002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Как отблагодарить Бога</a:t>
            </a:r>
          </a:p>
        </p:txBody>
      </p:sp>
      <p:sp>
        <p:nvSpPr>
          <p:cNvPr id="199" name="Подзаголовок слайда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0" name="Лучший способ отблагодарить Бога - это принять Его дар: Тело и Кровь Христовы из Святой Евхаристической чаши"/>
          <p:cNvSpPr txBox="1"/>
          <p:nvPr>
            <p:ph type="body" idx="21"/>
          </p:nvPr>
        </p:nvSpPr>
        <p:spPr>
          <a:xfrm>
            <a:off x="13134018" y="4248503"/>
            <a:ext cx="10043482" cy="91063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Лучший способ отблагодарить Бога - это принять Его дар: Тело и Кровь Христовы из Святой Евхаристической чаши</a:t>
            </a:r>
          </a:p>
        </p:txBody>
      </p:sp>
      <p:pic>
        <p:nvPicPr>
          <p:cNvPr id="20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607" y="4039458"/>
            <a:ext cx="13004802" cy="8674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8FBF4"/>
            </a:gs>
            <a:gs pos="100000">
              <a:srgbClr val="E4EB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02.12.24"/>
          <p:cNvSpPr txBox="1"/>
          <p:nvPr>
            <p:ph type="body" sz="quarter" idx="1"/>
          </p:nvPr>
        </p:nvSpPr>
        <p:spPr>
          <a:xfrm>
            <a:off x="1201341" y="11859862"/>
            <a:ext cx="21971002" cy="636980"/>
          </a:xfrm>
          <a:prstGeom prst="rect">
            <a:avLst/>
          </a:prstGeom>
        </p:spPr>
        <p:txBody>
          <a:bodyPr/>
          <a:lstStyle/>
          <a:p>
            <a:pPr/>
            <a:r>
              <a:t>02.12.24</a:t>
            </a:r>
          </a:p>
        </p:txBody>
      </p:sp>
      <p:sp>
        <p:nvSpPr>
          <p:cNvPr id="204" name="Урок №22"/>
          <p:cNvSpPr txBox="1"/>
          <p:nvPr>
            <p:ph type="title"/>
          </p:nvPr>
        </p:nvSpPr>
        <p:spPr>
          <a:xfrm>
            <a:off x="1206495" y="2574991"/>
            <a:ext cx="12088147" cy="1905002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Подведём итоги</a:t>
            </a:r>
          </a:p>
        </p:txBody>
      </p:sp>
      <p:sp>
        <p:nvSpPr>
          <p:cNvPr id="205" name="Причастие"/>
          <p:cNvSpPr txBox="1"/>
          <p:nvPr/>
        </p:nvSpPr>
        <p:spPr>
          <a:xfrm>
            <a:off x="1201342" y="4730120"/>
            <a:ext cx="11960681" cy="6879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Христиане по всему миру совершают таинство причастия. По молитве верующих хлеб становиться больше, чем просто хлеб, а вино, становиться больше, чем просто вино.</a:t>
            </a:r>
          </a:p>
        </p:txBody>
      </p:sp>
      <p:pic>
        <p:nvPicPr>
          <p:cNvPr id="20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7037" y="0"/>
            <a:ext cx="914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