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66" r:id="rId5"/>
    <p:sldId id="275" r:id="rId6"/>
    <p:sldId id="276" r:id="rId7"/>
    <p:sldId id="277" r:id="rId8"/>
    <p:sldId id="278" r:id="rId9"/>
    <p:sldId id="279" r:id="rId10"/>
    <p:sldId id="259" r:id="rId11"/>
    <p:sldId id="272" r:id="rId12"/>
    <p:sldId id="273" r:id="rId13"/>
    <p:sldId id="274" r:id="rId14"/>
    <p:sldId id="260" r:id="rId15"/>
    <p:sldId id="261" r:id="rId16"/>
    <p:sldId id="262" r:id="rId17"/>
    <p:sldId id="263" r:id="rId18"/>
    <p:sldId id="264" r:id="rId19"/>
    <p:sldId id="280" r:id="rId20"/>
    <p:sldId id="265" r:id="rId21"/>
  </p:sldIdLst>
  <p:sldSz cx="14630400" cy="8229600"/>
  <p:notesSz cx="8229600" cy="14630400"/>
  <p:embeddedFontLst>
    <p:embeddedFont>
      <p:font typeface="Raleway" panose="020B0604020202020204" charset="-52"/>
      <p:regular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Agency FB" panose="020B0503020202020204" pitchFamily="3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Algerian" panose="04020705040A02060702" pitchFamily="82" charset="0"/>
      <p:regular r:id="rId32"/>
    </p:embeddedFont>
    <p:embeddedFont>
      <p:font typeface="Roboto" panose="020B0604020202020204" charset="0"/>
      <p:regular r:id="rId33"/>
    </p:embeddedFont>
    <p:embeddedFont>
      <p:font typeface="Wingdings 3" panose="05040102010807070707" pitchFamily="18" charset="2"/>
      <p:regular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464" autoAdjust="0"/>
  </p:normalViewPr>
  <p:slideViewPr>
    <p:cSldViewPr snapToGrid="0" snapToObjects="1">
      <p:cViewPr varScale="1">
        <p:scale>
          <a:sx n="59" d="100"/>
          <a:sy n="59" d="100"/>
        </p:scale>
        <p:origin x="708" y="84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660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98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69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69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7056" y="3017521"/>
            <a:ext cx="10698479" cy="2715337"/>
          </a:xfrm>
        </p:spPr>
        <p:txBody>
          <a:bodyPr anchor="b">
            <a:normAutofit/>
          </a:bodyPr>
          <a:lstStyle>
            <a:lvl1pPr>
              <a:defRPr sz="648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7056" y="5732855"/>
            <a:ext cx="10698479" cy="135154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5188573"/>
            <a:ext cx="2093582" cy="934307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543544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52894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31520"/>
            <a:ext cx="10698479" cy="3740448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05787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930014" y="4206240"/>
            <a:ext cx="9043865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190004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2926081"/>
            <a:ext cx="10698480" cy="3269814"/>
          </a:xfrm>
        </p:spPr>
        <p:txBody>
          <a:bodyPr anchor="b">
            <a:normAutofit/>
          </a:bodyPr>
          <a:lstStyle>
            <a:lvl1pPr algn="l">
              <a:defRPr sz="576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46378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328002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52888"/>
            <a:ext cx="10698479" cy="3456024"/>
          </a:xfrm>
        </p:spPr>
        <p:txBody>
          <a:bodyPr anchor="ctr">
            <a:normAutofit/>
          </a:bodyPr>
          <a:lstStyle>
            <a:lvl1pPr algn="l">
              <a:defRPr sz="576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46238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69090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53775" y="752887"/>
            <a:ext cx="2649121" cy="6340580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07054" y="752887"/>
            <a:ext cx="7772400" cy="63405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9591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879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547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565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11" y="748932"/>
            <a:ext cx="10694024" cy="15370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7054" y="2560320"/>
            <a:ext cx="10698480" cy="45331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12462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791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20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029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011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6602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2025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351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2470500"/>
            <a:ext cx="10698479" cy="1762560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4236155"/>
            <a:ext cx="10698479" cy="103248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25476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07054" y="2560320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28896" y="2551467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94514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248" y="2367244"/>
            <a:ext cx="4791278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07055" y="3058759"/>
            <a:ext cx="5211472" cy="402487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07956" y="2363370"/>
            <a:ext cx="4798801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00348" y="3054886"/>
            <a:ext cx="5206409" cy="402487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15469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29037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77786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535306"/>
            <a:ext cx="4206239" cy="1171574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7614" y="535306"/>
            <a:ext cx="6217920" cy="6497956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5" y="1918336"/>
            <a:ext cx="4206239" cy="511492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27015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5760720"/>
            <a:ext cx="10698480" cy="680086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7054" y="761958"/>
            <a:ext cx="10698480" cy="4625964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440806"/>
            <a:ext cx="10698480" cy="592454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7005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74320"/>
            <a:ext cx="3421819" cy="7966354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32665" y="-943"/>
            <a:ext cx="2828009" cy="8224847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19456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11510" y="748932"/>
            <a:ext cx="10694024" cy="15370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4" y="2560320"/>
            <a:ext cx="10698480" cy="466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38175" y="945339"/>
            <a:ext cx="9357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25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9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98538" y="355281"/>
            <a:ext cx="7556421" cy="2062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ru-RU" sz="4800" dirty="0" smtClean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Урок 31</a:t>
            </a:r>
            <a:r>
              <a:rPr lang="en-US" sz="4800" dirty="0" smtClean="0">
                <a:solidFill>
                  <a:srgbClr val="1B1B27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:</a:t>
            </a:r>
            <a:endParaRPr lang="ru-RU" sz="4800" dirty="0" smtClean="0">
              <a:solidFill>
                <a:srgbClr val="1B1B27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0" indent="0">
              <a:lnSpc>
                <a:spcPts val="5550"/>
              </a:lnSpc>
              <a:buNone/>
            </a:pPr>
            <a:r>
              <a:rPr lang="en-US" sz="4800" dirty="0" err="1" smtClean="0">
                <a:solidFill>
                  <a:srgbClr val="1B1B27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Отечество</a:t>
            </a:r>
            <a:r>
              <a:rPr lang="en-US" sz="4800" dirty="0" smtClean="0">
                <a:solidFill>
                  <a:srgbClr val="1B1B27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4800" dirty="0">
                <a:solidFill>
                  <a:srgbClr val="1B1B27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земное и небесное</a:t>
            </a:r>
            <a:endParaRPr lang="en-US" sz="4800" dirty="0">
              <a:latin typeface="Agency FB" panose="020B0503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398538" y="3102429"/>
            <a:ext cx="7438073" cy="26956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800" dirty="0"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Наше Отечество имеет и земное, и небесное измерение. Оно является не только физическим местом проживания, но и духовным пространством, связанным с традициями, верой и самопожертвованием поколений.</a:t>
            </a:r>
            <a:endParaRPr lang="en-US" sz="2800" dirty="0">
              <a:latin typeface="Algerian" panose="04020705040A02060702" pitchFamily="8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398538" y="5798106"/>
            <a:ext cx="126206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VV</a:t>
            </a:r>
            <a:endParaRPr lang="en-US" sz="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0470" y="960715"/>
            <a:ext cx="1192577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Имена воинов, причисленных к лику святых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900470" y="2266950"/>
            <a:ext cx="373820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900470" y="2904172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Великий князь, прославившийся воинскими подвигами и мудрым правлением.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211008" y="2917626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Возглавил сопротивление монголо-татарскому игу, одержав победу на Куликовом поле.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9872067" y="2919650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Почитаемый святой, покровитель воинов, отразивший нападение язычников.</a:t>
            </a:r>
            <a:endParaRPr lang="en-US" sz="1750" dirty="0"/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70" y="4267200"/>
            <a:ext cx="3011686" cy="364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08" y="4168004"/>
            <a:ext cx="2956342" cy="374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067" y="4008358"/>
            <a:ext cx="3214183" cy="404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00470" y="1912620"/>
            <a:ext cx="3978116" cy="7086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211008" y="1921329"/>
            <a:ext cx="3978116" cy="7086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783723" y="1912620"/>
            <a:ext cx="3978116" cy="7086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0470" y="960715"/>
            <a:ext cx="1192577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Имена воинов, причисленных к лику святых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900470" y="2266950"/>
            <a:ext cx="373820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900470" y="2904172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Великий князь, прославившийся воинскими подвигами и мудрым правлением.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211008" y="2917626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Возглавил сопротивление монголо-татарскому игу, одержав победу на Куликовом поле.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9872067" y="2919650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Почитаемый святой, покровитель воинов, отразивший нападение язычников.</a:t>
            </a:r>
            <a:endParaRPr lang="en-US" sz="1750" dirty="0"/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70" y="4267200"/>
            <a:ext cx="3011686" cy="364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08" y="4168004"/>
            <a:ext cx="2956342" cy="374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067" y="4008358"/>
            <a:ext cx="3214183" cy="404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00470" y="1912620"/>
            <a:ext cx="3978116" cy="7086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211008" y="1921329"/>
            <a:ext cx="3978116" cy="7086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783723" y="1912620"/>
            <a:ext cx="3978116" cy="7086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43000" y="1921329"/>
            <a:ext cx="349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00471" y="1948542"/>
            <a:ext cx="3978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Святой Александр Невский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35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0470" y="960715"/>
            <a:ext cx="1192577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Имена воинов, причисленных к лику святых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900470" y="2266950"/>
            <a:ext cx="373820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900470" y="2904172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Великий князь, прославившийся воинскими подвигами и мудрым правлением.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211008" y="2917626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Возглавил сопротивление монголо-татарскому игу, одержав победу на Куликовом поле.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9872067" y="2919650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Почитаемый святой, покровитель воинов, отразивший нападение язычников.</a:t>
            </a:r>
            <a:endParaRPr lang="en-US" sz="1750" dirty="0"/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70" y="4267200"/>
            <a:ext cx="3011686" cy="364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08" y="4168004"/>
            <a:ext cx="2956342" cy="374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067" y="4008358"/>
            <a:ext cx="3214183" cy="404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00470" y="1912620"/>
            <a:ext cx="3978116" cy="7086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211008" y="1921329"/>
            <a:ext cx="3978116" cy="7086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783723" y="1912620"/>
            <a:ext cx="3978116" cy="7086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43000" y="1921329"/>
            <a:ext cx="349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00471" y="1948542"/>
            <a:ext cx="3978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Святой Александр Невский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1008" y="1964871"/>
            <a:ext cx="3978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Святой Дмитрий Донской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6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0470" y="960715"/>
            <a:ext cx="1192577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Имена воинов, причисленных к лику святых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900470" y="2266950"/>
            <a:ext cx="373820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900470" y="2904172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Великий князь, прославившийся воинскими подвигами и мудрым правлением.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211008" y="2917626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Возглавил сопротивление монголо-татарскому игу, одержав победу на Куликовом поле.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9872067" y="2919650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Почитаемый святой, покровитель воинов, отразивший нападение язычников.</a:t>
            </a:r>
            <a:endParaRPr lang="en-US" sz="1750" dirty="0"/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70" y="4267200"/>
            <a:ext cx="3011686" cy="364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08" y="4168004"/>
            <a:ext cx="2956342" cy="374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067" y="4008358"/>
            <a:ext cx="3214183" cy="404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00470" y="1912620"/>
            <a:ext cx="3978116" cy="7086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211008" y="1921329"/>
            <a:ext cx="3978116" cy="7086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783723" y="1912620"/>
            <a:ext cx="3978116" cy="7086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43000" y="1921329"/>
            <a:ext cx="349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00471" y="1948542"/>
            <a:ext cx="3978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Святой Александр Невский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1008" y="1964871"/>
            <a:ext cx="3978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Святой Дмитрий Донской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59383" y="1964871"/>
            <a:ext cx="3978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Святой Георгий Победоносец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96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59725" y="669727"/>
            <a:ext cx="7824549" cy="17670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1B1B27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Яркие примеры самопожертвования, доблести и мужества</a:t>
            </a:r>
            <a:endParaRPr lang="en-US" sz="3700" b="1" dirty="0">
              <a:latin typeface="Agency FB" panose="020B0503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930950" y="2719388"/>
            <a:ext cx="22860" cy="4840367"/>
          </a:xfrm>
          <a:prstGeom prst="roundRect">
            <a:avLst>
              <a:gd name="adj" fmla="val 346318"/>
            </a:avLst>
          </a:prstGeom>
          <a:solidFill>
            <a:srgbClr val="C7C7D0"/>
          </a:solidFill>
          <a:ln/>
        </p:spPr>
      </p:sp>
      <p:sp>
        <p:nvSpPr>
          <p:cNvPr id="5" name="Shape 2"/>
          <p:cNvSpPr/>
          <p:nvPr/>
        </p:nvSpPr>
        <p:spPr>
          <a:xfrm>
            <a:off x="1131570" y="3132058"/>
            <a:ext cx="659725" cy="22860"/>
          </a:xfrm>
          <a:prstGeom prst="roundRect">
            <a:avLst>
              <a:gd name="adj" fmla="val 346318"/>
            </a:avLst>
          </a:prstGeom>
          <a:solidFill>
            <a:srgbClr val="C7C7D0"/>
          </a:solidFill>
          <a:ln/>
        </p:spPr>
      </p:sp>
      <p:sp>
        <p:nvSpPr>
          <p:cNvPr id="6" name="Shape 3"/>
          <p:cNvSpPr/>
          <p:nvPr/>
        </p:nvSpPr>
        <p:spPr>
          <a:xfrm>
            <a:off x="730329" y="2931438"/>
            <a:ext cx="424101" cy="424101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81777" y="3002042"/>
            <a:ext cx="121087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979057" y="2907863"/>
            <a:ext cx="2356128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Куликовская Битва</a:t>
            </a:r>
            <a:endParaRPr lang="en-US" sz="2000" b="1" dirty="0">
              <a:latin typeface="Agency FB" panose="020B0503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979057" y="3330535"/>
            <a:ext cx="6505218" cy="602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Русские войска под предводительством Дмитрия Донского одержали победу над ордынцами, положив начало освобождению Руси.</a:t>
            </a:r>
            <a:endParaRPr lang="en-US" sz="1600" dirty="0">
              <a:latin typeface="Algerian" panose="04020705040A02060702" pitchFamily="82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131570" y="4707850"/>
            <a:ext cx="659725" cy="22860"/>
          </a:xfrm>
          <a:prstGeom prst="roundRect">
            <a:avLst>
              <a:gd name="adj" fmla="val 346318"/>
            </a:avLst>
          </a:prstGeom>
          <a:solidFill>
            <a:srgbClr val="C7C7D0"/>
          </a:solidFill>
          <a:ln/>
        </p:spPr>
      </p:sp>
      <p:sp>
        <p:nvSpPr>
          <p:cNvPr id="11" name="Shape 8"/>
          <p:cNvSpPr/>
          <p:nvPr/>
        </p:nvSpPr>
        <p:spPr>
          <a:xfrm>
            <a:off x="730329" y="4507230"/>
            <a:ext cx="424101" cy="424101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68680" y="4577834"/>
            <a:ext cx="147280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979057" y="4483656"/>
            <a:ext cx="3423880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Оборона Брестской Крепости</a:t>
            </a:r>
            <a:endParaRPr lang="en-US" sz="2000" b="1" dirty="0">
              <a:latin typeface="Agency FB" panose="020B0503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979057" y="4891088"/>
            <a:ext cx="6505218" cy="904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Гарнизон крепости героически сражался против превосходящих сил немецко-фашистских захватчиков в начале Великой Отечественной войны.</a:t>
            </a:r>
            <a:endParaRPr lang="en-US" sz="1600" dirty="0">
              <a:latin typeface="Algerian" panose="04020705040A02060702" pitchFamily="82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1131570" y="6585109"/>
            <a:ext cx="659725" cy="22860"/>
          </a:xfrm>
          <a:prstGeom prst="roundRect">
            <a:avLst>
              <a:gd name="adj" fmla="val 346318"/>
            </a:avLst>
          </a:prstGeom>
          <a:solidFill>
            <a:srgbClr val="C7C7D0"/>
          </a:solidFill>
          <a:ln/>
        </p:spPr>
      </p:sp>
      <p:sp>
        <p:nvSpPr>
          <p:cNvPr id="16" name="Shape 13"/>
          <p:cNvSpPr/>
          <p:nvPr/>
        </p:nvSpPr>
        <p:spPr>
          <a:xfrm>
            <a:off x="730329" y="6384488"/>
            <a:ext cx="424101" cy="424101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66894" y="6455093"/>
            <a:ext cx="150971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2200" dirty="0"/>
          </a:p>
        </p:txBody>
      </p:sp>
      <p:sp>
        <p:nvSpPr>
          <p:cNvPr id="18" name="Text 15"/>
          <p:cNvSpPr/>
          <p:nvPr/>
        </p:nvSpPr>
        <p:spPr>
          <a:xfrm>
            <a:off x="1979057" y="6360914"/>
            <a:ext cx="3523655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Подвиг Александра Матросова</a:t>
            </a:r>
            <a:endParaRPr lang="en-US" sz="2000" b="1" dirty="0">
              <a:latin typeface="Agency FB" panose="020B0503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979057" y="6768346"/>
            <a:ext cx="6505218" cy="602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Закрыв своим телом вражеский пулемет, Матросов ценой своей жизни обеспечил успех наступления</a:t>
            </a:r>
            <a:r>
              <a:rPr lang="en-US" sz="14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450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6"/>
          <a:stretch/>
        </p:blipFill>
        <p:spPr bwMode="auto">
          <a:xfrm>
            <a:off x="8362650" y="278606"/>
            <a:ext cx="6267750" cy="728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01993" y="864394"/>
            <a:ext cx="7654052" cy="626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900"/>
              </a:lnSpc>
              <a:buNone/>
            </a:pPr>
            <a:r>
              <a:rPr lang="en-US" sz="4400" b="1" dirty="0">
                <a:solidFill>
                  <a:srgbClr val="1B1B27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Святые покровители Отечества</a:t>
            </a:r>
            <a:endParaRPr lang="en-US" sz="4400" b="1" dirty="0">
              <a:latin typeface="Agency FB" panose="020B0503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93" y="1792129"/>
            <a:ext cx="501372" cy="50137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01993" y="2494002"/>
            <a:ext cx="2774275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Пресвятая Богородица</a:t>
            </a:r>
            <a:endParaRPr lang="en-US" sz="2000" b="1" dirty="0">
              <a:latin typeface="Agency FB" panose="020B0503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01993" y="2927628"/>
            <a:ext cx="77400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Покровительница и заступница Российского государства.</a:t>
            </a:r>
            <a:endParaRPr lang="en-US" sz="2000" dirty="0">
              <a:latin typeface="Algerian" panose="04020705040A02060702" pitchFamily="82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93" y="3850362"/>
            <a:ext cx="501372" cy="50137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18186" y="4552236"/>
            <a:ext cx="2507337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Святитель Николай</a:t>
            </a:r>
            <a:endParaRPr lang="en-US" sz="2000" b="1" dirty="0">
              <a:latin typeface="Agency FB" panose="020B0503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701993" y="4985861"/>
            <a:ext cx="77400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Небесный покровитель России, помощник и защитник в беде.</a:t>
            </a:r>
            <a:endParaRPr lang="en-US" dirty="0">
              <a:latin typeface="Algerian" panose="04020705040A02060702" pitchFamily="82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93" y="5908596"/>
            <a:ext cx="501372" cy="50137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01993" y="6610469"/>
            <a:ext cx="3306366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Святой Александр Невский</a:t>
            </a:r>
            <a:endParaRPr lang="en-US" sz="2000" b="1" dirty="0">
              <a:latin typeface="Agency FB" panose="020B0503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01993" y="7044095"/>
            <a:ext cx="77400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Прославленный князь, защитник земли Русской от иноземных захватчиков.</a:t>
            </a:r>
            <a:endParaRPr lang="en-US" dirty="0">
              <a:latin typeface="Algerian" panose="04020705040A02060702" pitchFamily="82" charset="0"/>
            </a:endParaRP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55" y="401122"/>
            <a:ext cx="5656085" cy="720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40423" y="694611"/>
            <a:ext cx="7635954" cy="1346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300"/>
              </a:lnSpc>
              <a:buNone/>
            </a:pPr>
            <a:r>
              <a:rPr lang="en-US" sz="4400" b="1" dirty="0">
                <a:solidFill>
                  <a:srgbClr val="1B1B27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Подвиг К. Минина и Д. Пожарского</a:t>
            </a:r>
            <a:endParaRPr lang="en-US" sz="4400" b="1" dirty="0">
              <a:latin typeface="Agency FB" panose="020B0503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423" y="2364343"/>
            <a:ext cx="1077278" cy="172354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40836" y="2579727"/>
            <a:ext cx="269319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Призыв Народа</a:t>
            </a:r>
            <a:endParaRPr lang="en-US" sz="2400" b="1" dirty="0">
              <a:latin typeface="Agency FB" panose="020B0503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640836" y="3045500"/>
            <a:ext cx="6235541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Нижегородский гражданин Кузьма Минин призвал народ к освободительной борьбе</a:t>
            </a: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423" y="4087892"/>
            <a:ext cx="1077278" cy="172354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40836" y="4303276"/>
            <a:ext cx="3474363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Формирование Ополчения</a:t>
            </a:r>
            <a:endParaRPr lang="en-US" sz="2400" b="1" dirty="0">
              <a:latin typeface="Agency FB" panose="020B0503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7640836" y="4769048"/>
            <a:ext cx="6235541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Князь Дмитрий Пожарский возглавил народное ополчение, которое вскоре освободило Москву.</a:t>
            </a:r>
            <a:endParaRPr lang="en-US" sz="2000" dirty="0">
              <a:latin typeface="Algerian" panose="04020705040A02060702" pitchFamily="82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423" y="5811441"/>
            <a:ext cx="1077278" cy="172354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40836" y="6026825"/>
            <a:ext cx="3470077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Победа над Интервентами</a:t>
            </a:r>
            <a:endParaRPr lang="en-US" sz="2400" b="1" dirty="0">
              <a:latin typeface="Agency FB" panose="020B0503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640836" y="6492597"/>
            <a:ext cx="6235541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Благодаря сплоченным действиям Минина и Пожарского, Россия была освобождена от польских захватчиков.</a:t>
            </a:r>
            <a:endParaRPr lang="en-US" sz="2000" dirty="0">
              <a:latin typeface="Algerian" panose="04020705040A02060702" pitchFamily="82" charset="0"/>
            </a:endParaRPr>
          </a:p>
        </p:txBody>
      </p:sp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38" y="415052"/>
            <a:ext cx="5925185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5032" y="567333"/>
            <a:ext cx="807374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5400" dirty="0" err="1">
                <a:solidFill>
                  <a:srgbClr val="1B1B27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Мудрые</a:t>
            </a:r>
            <a:r>
              <a:rPr lang="en-US" sz="5400" dirty="0">
                <a:solidFill>
                  <a:srgbClr val="1B1B27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ru-RU" sz="5400" dirty="0" smtClean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мысли</a:t>
            </a:r>
            <a:endParaRPr lang="en-US" sz="5400" dirty="0">
              <a:latin typeface="Agency FB" panose="020B0503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35032" y="18735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1B1B27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М.М. Сперанский</a:t>
            </a:r>
            <a:endParaRPr lang="en-US" sz="2400" b="1" dirty="0">
              <a:latin typeface="Agency FB" panose="020B0503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35032" y="2722721"/>
            <a:ext cx="39781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dirty="0" smtClean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«</a:t>
            </a:r>
            <a:r>
              <a:rPr lang="ru-RU" sz="24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Бог одарил человека разумом, чтобы он искал во всем совершенства</a:t>
            </a:r>
            <a:r>
              <a:rPr lang="en-US" sz="2400" dirty="0" smtClean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".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083473" y="18735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1B1B27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П.А. Столыпин</a:t>
            </a:r>
            <a:endParaRPr lang="en-US" sz="2400" b="1" dirty="0">
              <a:latin typeface="Agency FB" panose="020B0503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195768" y="2739033"/>
            <a:ext cx="3978116" cy="1568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000" dirty="0" smtClean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«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Родина требует себе служения настолько жертвенно чистого, что малейшая мысль о личной выгоде омрачает душу и парализует работу</a:t>
            </a:r>
            <a:r>
              <a:rPr lang="en-US" sz="2000" dirty="0" smtClean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".</a:t>
            </a:r>
            <a:endParaRPr lang="en-US" sz="2000" dirty="0">
              <a:latin typeface="Algerian" panose="04020705040A02060702" pitchFamily="82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872067" y="3275648"/>
            <a:ext cx="3978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195768" y="5651965"/>
            <a:ext cx="39781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000" dirty="0" smtClean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«</a:t>
            </a:r>
            <a:r>
              <a:rPr lang="ru-RU" sz="2400" dirty="0" smtClean="0">
                <a:latin typeface="Roboto" pitchFamily="34" charset="0"/>
                <a:ea typeface="Roboto" pitchFamily="34" charset="-122"/>
                <a:cs typeface="Roboto" pitchFamily="34" charset="-120"/>
              </a:rPr>
              <a:t>Народ сильный и могущественный не может быть народом бездеятельным </a:t>
            </a:r>
            <a:r>
              <a:rPr lang="en-US" sz="2400" dirty="0" smtClean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".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25000" y="2739033"/>
            <a:ext cx="3962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« </a:t>
            </a:r>
            <a:r>
              <a:rPr lang="ru-RU" sz="2400" dirty="0" smtClean="0">
                <a:latin typeface="Roboto" panose="020B0604020202020204" charset="0"/>
                <a:ea typeface="Roboto" panose="020B0604020202020204" charset="0"/>
              </a:rPr>
              <a:t>Противникам Государственности хотелось бы избрать путь освобождения от исторического прошлого России, освобождения от культурных традиций. Им нужны великие потрясения, нам нужна великая Россия</a:t>
            </a:r>
            <a:r>
              <a:rPr lang="en-US" sz="2400" dirty="0" smtClean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“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9308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800" dirty="0">
                <a:solidFill>
                  <a:srgbClr val="1B1B27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Патриарх Московский и всея Руси Кирилл</a:t>
            </a:r>
            <a:endParaRPr lang="en-US" sz="4800" dirty="0">
              <a:latin typeface="Agency FB" panose="020B0503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2650808"/>
            <a:ext cx="3664863" cy="2773799"/>
          </a:xfrm>
          <a:prstGeom prst="roundRect">
            <a:avLst>
              <a:gd name="adj" fmla="val 343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28852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Духовный Лидер</a:t>
            </a:r>
            <a:endParaRPr lang="en-US" sz="2400" b="1" dirty="0">
              <a:latin typeface="Agency FB" panose="020B0503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14624" y="3375660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Патриарх Кирилл является духовным лидером Русской Православной Церкви, призывающим к укреплению патриотизма.</a:t>
            </a:r>
            <a:endParaRPr lang="en-US" dirty="0">
              <a:latin typeface="Algerian" panose="04020705040A02060702" pitchFamily="82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0171867" y="2650808"/>
            <a:ext cx="3664863" cy="2773799"/>
          </a:xfrm>
          <a:prstGeom prst="roundRect">
            <a:avLst>
              <a:gd name="adj" fmla="val 343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28852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Защита Традиций</a:t>
            </a:r>
            <a:endParaRPr lang="en-US" sz="2400" b="1" dirty="0">
              <a:latin typeface="Agency FB" panose="020B0503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406301" y="3375659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Он выступает за сохранение исторических, культурных и религиозных ценностей России.</a:t>
            </a:r>
            <a:endParaRPr lang="en-US" sz="2000" dirty="0">
              <a:latin typeface="Algerian" panose="04020705040A02060702" pitchFamily="82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80190" y="5651421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885855"/>
            <a:ext cx="289405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Служение Отечеству</a:t>
            </a:r>
            <a:endParaRPr lang="en-US" sz="2400" b="1" dirty="0">
              <a:latin typeface="Agency FB" panose="020B0503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514624" y="6376273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Патриарх подчеркивает важность служения Родине, основанного на вере и традициях.</a:t>
            </a:r>
            <a:endParaRPr lang="en-US" dirty="0">
              <a:latin typeface="Algerian" panose="04020705040A0206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упер песня 'Служить России суждено тебе и мне' Москва военный парад на  Красной площад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5314"/>
            <a:ext cx="14630400" cy="829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4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0680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5400" dirty="0">
                <a:solidFill>
                  <a:srgbClr val="1B1B27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Значение слова Патриотизм</a:t>
            </a:r>
            <a:endParaRPr lang="en-US" sz="5400" dirty="0">
              <a:latin typeface="Agency FB" panose="020B0503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311967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6074" y="3204686"/>
            <a:ext cx="14561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31196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Любовь к Родине</a:t>
            </a:r>
            <a:endParaRPr lang="en-US" sz="2400" b="1" dirty="0">
              <a:latin typeface="Agency FB" panose="020B0503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530906" y="3610094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Патриотизм - это глубокая, искренняя любовь к своему Отечеству, его народу, культуре и традициям.</a:t>
            </a:r>
            <a:endParaRPr lang="en-US" sz="2000" dirty="0">
              <a:latin typeface="Algerian" panose="04020705040A02060702" pitchFamily="82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685467" y="3099792"/>
            <a:ext cx="507019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51916" y="3204686"/>
            <a:ext cx="177284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3119676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Готовность к Служению</a:t>
            </a:r>
            <a:endParaRPr lang="en-US" sz="2400" b="1" dirty="0">
              <a:latin typeface="Agency FB" panose="020B0503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422584" y="3828336"/>
            <a:ext cx="267638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Патриот готов посвятить себя на благо своей страны, защищать ее интересы и ценности.</a:t>
            </a:r>
            <a:endParaRPr lang="en-US" sz="2000" dirty="0">
              <a:latin typeface="Algerian" panose="04020705040A02060702" pitchFamily="82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93790" y="590657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58096" y="5991582"/>
            <a:ext cx="18168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906572"/>
            <a:ext cx="41967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Гражданская Ответственность</a:t>
            </a:r>
            <a:endParaRPr lang="en-US" sz="2400" b="1" dirty="0">
              <a:latin typeface="Agency FB" panose="020B0503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530906" y="6396990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Патриотизм - это чувство долга и ответственности перед Родиной, желание способствовать ее процветанию</a:t>
            </a: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2000" dirty="0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560" y="0"/>
            <a:ext cx="639884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1007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800" dirty="0">
                <a:solidFill>
                  <a:srgbClr val="1B1B27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Заключение: Отечество как духовная ценность</a:t>
            </a:r>
            <a:endParaRPr lang="en-US" sz="4800" dirty="0">
              <a:latin typeface="Agency FB" panose="020B0503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267795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Понятие Отечества не ограничивается только земными реалиями, но включает в себя и духовное измерение. Истинный патриотизм основан на любви к Родине, верности ее традициям и готовности служить ей во имя высших целей.</a:t>
            </a:r>
            <a:endParaRPr lang="en-US" dirty="0">
              <a:latin typeface="Algerian" panose="04020705040A0206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89737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800" dirty="0">
                <a:solidFill>
                  <a:srgbClr val="1B1B27"/>
                </a:solidFill>
                <a:latin typeface="Agency FB" panose="020B0503020202020204" pitchFamily="34" charset="0"/>
                <a:ea typeface="Raleway" pitchFamily="34" charset="-122"/>
                <a:cs typeface="Raleway" pitchFamily="34" charset="-120"/>
              </a:rPr>
              <a:t>Слова Ионна Кронштадского</a:t>
            </a:r>
            <a:endParaRPr lang="en-US" sz="4800" dirty="0">
              <a:latin typeface="Agency FB" panose="020B0503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655094"/>
            <a:ext cx="3664863" cy="2765227"/>
          </a:xfrm>
          <a:prstGeom prst="roundRect">
            <a:avLst>
              <a:gd name="adj" fmla="val 344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2889528"/>
            <a:ext cx="3195995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Algerian" panose="04020705040A02060702" pitchFamily="82" charset="0"/>
                <a:ea typeface="Raleway" pitchFamily="34" charset="-122"/>
                <a:cs typeface="Raleway" pitchFamily="34" charset="-120"/>
              </a:rPr>
              <a:t>"Будем любить Отечество своё земное"</a:t>
            </a:r>
            <a:endParaRPr lang="en-US" sz="2200" dirty="0">
              <a:latin typeface="Algerian" panose="04020705040A02060702" pitchFamily="8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28224" y="4088606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Святой призывал любить свою Родину, заботиться о ее благе и процветании.</a:t>
            </a:r>
            <a:endParaRPr lang="en-US" sz="1750" dirty="0">
              <a:latin typeface="Algerian" panose="04020705040A02060702" pitchFamily="82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685467" y="2655094"/>
            <a:ext cx="3664863" cy="2765227"/>
          </a:xfrm>
          <a:prstGeom prst="roundRect">
            <a:avLst>
              <a:gd name="adj" fmla="val 344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2889528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Algerian" panose="04020705040A02060702" pitchFamily="82" charset="0"/>
                <a:ea typeface="Raleway" pitchFamily="34" charset="-122"/>
                <a:cs typeface="Raleway" pitchFamily="34" charset="-120"/>
              </a:rPr>
              <a:t>"Будем любить и Отечество небесное</a:t>
            </a: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"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3734276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Algerian" panose="04020705040A02060702" pitchFamily="82" charset="0"/>
                <a:ea typeface="Roboto" pitchFamily="34" charset="-122"/>
                <a:cs typeface="Roboto" pitchFamily="34" charset="-120"/>
              </a:rPr>
              <a:t>Он подчеркивал важность духовной связи с Богом и Церковью для истинного патриота.</a:t>
            </a:r>
            <a:endParaRPr lang="en-US" sz="1750" dirty="0">
              <a:latin typeface="Algerian" panose="04020705040A02060702" pitchFamily="82" charset="0"/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323" y="385286"/>
            <a:ext cx="5277492" cy="744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5960" y="60960"/>
            <a:ext cx="1097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Прочитайте учебник и вставьте пропущенные слова и словосочетания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8320" y="2560320"/>
            <a:ext cx="111404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«Помните, что Отечество земное с его Церковью есть </a:t>
            </a:r>
            <a:r>
              <a:rPr lang="ru-RU" sz="4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_______Отечества_______, </a:t>
            </a:r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потому любите </a:t>
            </a:r>
            <a:r>
              <a:rPr lang="ru-RU" sz="4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_______и </a:t>
            </a:r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будьте готовы </a:t>
            </a:r>
            <a:r>
              <a:rPr lang="ru-RU" sz="4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_______ </a:t>
            </a:r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за </a:t>
            </a:r>
            <a:r>
              <a:rPr lang="ru-RU" sz="4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него_______...»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63929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8320" y="2560320"/>
            <a:ext cx="11140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«Помните, что Отечество земное с его Церковью </a:t>
            </a:r>
            <a:r>
              <a:rPr lang="ru-RU" sz="4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есть</a:t>
            </a:r>
            <a:endParaRPr lang="ru-RU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798320" y="3971838"/>
            <a:ext cx="3051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реддверие </a:t>
            </a:r>
            <a:endParaRPr lang="ru-RU" sz="4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6300" y="3971838"/>
            <a:ext cx="765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Отечества_______, </a:t>
            </a:r>
            <a:r>
              <a:rPr lang="ru-RU" sz="4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потому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814648" y="4730944"/>
            <a:ext cx="111241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любите _______и будьте готовы _______ за него_______...»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35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8320" y="2560320"/>
            <a:ext cx="11140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«Помните, что Отечество земное с его Церковью </a:t>
            </a:r>
            <a:r>
              <a:rPr lang="ru-RU" sz="4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есть</a:t>
            </a:r>
            <a:endParaRPr lang="ru-RU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798320" y="3971838"/>
            <a:ext cx="3051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реддверие </a:t>
            </a:r>
            <a:endParaRPr lang="ru-RU" sz="4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20985" y="4008490"/>
            <a:ext cx="3102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64186" y="4008490"/>
            <a:ext cx="378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Небесного</a:t>
            </a:r>
            <a:endParaRPr lang="ru-RU" sz="4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56372" y="4008490"/>
            <a:ext cx="2449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потому</a:t>
            </a:r>
            <a:endParaRPr lang="ru-RU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1814648" y="4730944"/>
            <a:ext cx="111241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любите _______и будьте готовы _______ за него_______...»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6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8320" y="2560320"/>
            <a:ext cx="11140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«Помните, что Отечество земное с его Церковью </a:t>
            </a:r>
            <a:r>
              <a:rPr lang="ru-RU" sz="4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есть</a:t>
            </a:r>
            <a:endParaRPr lang="ru-RU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1798320" y="3971838"/>
            <a:ext cx="3051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реддверие </a:t>
            </a:r>
            <a:endParaRPr lang="ru-RU" sz="4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20985" y="4008490"/>
            <a:ext cx="3102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4186" y="4008490"/>
            <a:ext cx="378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Небесного</a:t>
            </a:r>
            <a:endParaRPr lang="ru-RU" sz="4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56372" y="4008490"/>
            <a:ext cx="2449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потому</a:t>
            </a:r>
            <a:endParaRPr lang="ru-RU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1798320" y="4741279"/>
            <a:ext cx="4392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любите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7214" y="4741279"/>
            <a:ext cx="3135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4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 горячо</a:t>
            </a:r>
            <a:endParaRPr lang="ru-RU" sz="4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78386" y="4757607"/>
            <a:ext cx="4294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будьте готовы</a:t>
            </a:r>
            <a:endParaRPr lang="ru-RU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10793186" y="4741279"/>
            <a:ext cx="3624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_______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8320" y="5525763"/>
            <a:ext cx="550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него_______...»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26599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8320" y="2560320"/>
            <a:ext cx="11140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«Помните, что Отечество земное с его Церковью </a:t>
            </a:r>
            <a:r>
              <a:rPr lang="ru-RU" sz="4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есть</a:t>
            </a:r>
            <a:endParaRPr lang="ru-RU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798320" y="3971838"/>
            <a:ext cx="3051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реддверие </a:t>
            </a:r>
            <a:endParaRPr lang="ru-RU" sz="4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20985" y="4008490"/>
            <a:ext cx="3102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64186" y="4008490"/>
            <a:ext cx="378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Небесного</a:t>
            </a:r>
            <a:endParaRPr lang="ru-RU" sz="4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56372" y="4008490"/>
            <a:ext cx="2449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потому</a:t>
            </a:r>
            <a:endParaRPr lang="ru-RU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1798320" y="4741279"/>
            <a:ext cx="4392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любите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7214" y="4741279"/>
            <a:ext cx="3135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4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 горячо</a:t>
            </a:r>
            <a:endParaRPr lang="ru-RU" sz="4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78386" y="4757607"/>
            <a:ext cx="4294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будьте готовы</a:t>
            </a:r>
            <a:endParaRPr lang="ru-RU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10840538" y="4741279"/>
            <a:ext cx="4196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4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ушу свою</a:t>
            </a:r>
            <a:endParaRPr lang="ru-RU" sz="4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8320" y="5525763"/>
            <a:ext cx="550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него_______...»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53276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8320" y="2560320"/>
            <a:ext cx="11140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«Помните, что Отечество земное с его Церковью </a:t>
            </a:r>
            <a:r>
              <a:rPr lang="ru-RU" sz="4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есть</a:t>
            </a:r>
            <a:endParaRPr lang="ru-RU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798320" y="3971838"/>
            <a:ext cx="3051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реддверие </a:t>
            </a:r>
            <a:endParaRPr lang="ru-RU" sz="4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20985" y="4008490"/>
            <a:ext cx="3102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64186" y="4008490"/>
            <a:ext cx="378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Небесного</a:t>
            </a:r>
            <a:endParaRPr lang="ru-RU" sz="4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56372" y="4008490"/>
            <a:ext cx="2449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потому</a:t>
            </a:r>
            <a:endParaRPr lang="ru-RU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1798320" y="4741279"/>
            <a:ext cx="4392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любите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7214" y="4741279"/>
            <a:ext cx="3135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4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 горячо</a:t>
            </a:r>
            <a:endParaRPr lang="ru-RU" sz="4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78386" y="4757607"/>
            <a:ext cx="4294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будьте готовы</a:t>
            </a:r>
            <a:endParaRPr lang="ru-RU" sz="4800" dirty="0"/>
          </a:p>
        </p:txBody>
      </p:sp>
      <p:sp>
        <p:nvSpPr>
          <p:cNvPr id="10" name="TextBox 9"/>
          <p:cNvSpPr txBox="1"/>
          <p:nvPr/>
        </p:nvSpPr>
        <p:spPr>
          <a:xfrm>
            <a:off x="10840538" y="4741279"/>
            <a:ext cx="4196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4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ушу свою</a:t>
            </a:r>
            <a:endParaRPr lang="ru-RU" sz="4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8320" y="5505201"/>
            <a:ext cx="209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него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41420" y="5505201"/>
            <a:ext cx="2955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оложить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417128" y="5521530"/>
            <a:ext cx="32167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...»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868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271</TotalTime>
  <Words>807</Words>
  <Application>Microsoft Office PowerPoint</Application>
  <PresentationFormat>Произвольный</PresentationFormat>
  <Paragraphs>138</Paragraphs>
  <Slides>20</Slides>
  <Notes>13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Raleway</vt:lpstr>
      <vt:lpstr>Calibri Light</vt:lpstr>
      <vt:lpstr>Agency FB</vt:lpstr>
      <vt:lpstr>Calibri</vt:lpstr>
      <vt:lpstr>Algerian</vt:lpstr>
      <vt:lpstr>Roboto</vt:lpstr>
      <vt:lpstr>Wingdings 3</vt:lpstr>
      <vt:lpstr>Roboto Medium</vt:lpstr>
      <vt:lpstr>Arial</vt:lpstr>
      <vt:lpstr>Times New Roman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ASUS</cp:lastModifiedBy>
  <cp:revision>17</cp:revision>
  <dcterms:created xsi:type="dcterms:W3CDTF">2024-11-30T11:22:15Z</dcterms:created>
  <dcterms:modified xsi:type="dcterms:W3CDTF">2024-12-03T16:54:16Z</dcterms:modified>
</cp:coreProperties>
</file>