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0" r:id="rId3"/>
    <p:sldId id="265" r:id="rId4"/>
    <p:sldId id="266" r:id="rId5"/>
    <p:sldId id="267" r:id="rId6"/>
    <p:sldId id="268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90059"/>
    <a:srgbClr val="6600CC"/>
    <a:srgbClr val="CC99FF"/>
    <a:srgbClr val="AB5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31" autoAdjust="0"/>
    <p:restoredTop sz="94660"/>
  </p:normalViewPr>
  <p:slideViewPr>
    <p:cSldViewPr snapToGrid="0">
      <p:cViewPr varScale="1">
        <p:scale>
          <a:sx n="76" d="100"/>
          <a:sy n="76" d="100"/>
        </p:scale>
        <p:origin x="96" y="3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pPr/>
              <a:t>12.11.2021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11798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pPr/>
              <a:t>12.11.2021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1620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pPr/>
              <a:t>12.11.2021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00364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pPr/>
              <a:t>12.11.2021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917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pPr/>
              <a:t>12.11.2021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96678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pPr/>
              <a:t>12.11.2021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47886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pPr/>
              <a:t>12.11.2021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7727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pPr/>
              <a:t>12.11.2021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95377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pPr/>
              <a:t>12.11.2021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20961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pPr/>
              <a:t>12.11.2021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82794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pPr/>
              <a:t>12.11.2021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36287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4893A5-8BF4-470E-A288-EBBDDAAF6710}" type="datetimeFigureOut">
              <a:rPr lang="ru-RU" smtClean="0"/>
              <a:pPr/>
              <a:t>12.11.2021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7E5F62-F6DB-44A9-BB29-D6B0F89926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67253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4"/>
          <p:cNvSpPr txBox="1">
            <a:spLocks/>
          </p:cNvSpPr>
          <p:nvPr/>
        </p:nvSpPr>
        <p:spPr>
          <a:xfrm>
            <a:off x="543805" y="1449134"/>
            <a:ext cx="11190994" cy="241715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50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Шаг </a:t>
            </a:r>
            <a:r>
              <a:rPr lang="ru-RU" sz="5000" b="1" dirty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за шагом: </a:t>
            </a:r>
            <a:r>
              <a:rPr lang="ru-RU" sz="50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/>
            </a:r>
            <a:br>
              <a:rPr lang="ru-RU" sz="50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</a:br>
            <a:r>
              <a:rPr lang="ru-RU" sz="40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веб-</a:t>
            </a:r>
            <a:r>
              <a:rPr lang="ru-RU" sz="4000" b="1" dirty="0" err="1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квест</a:t>
            </a:r>
            <a:r>
              <a:rPr lang="ru-RU" sz="40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 для </a:t>
            </a:r>
            <a:r>
              <a:rPr lang="ru-RU" sz="4000" b="1" dirty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обучающихся 7-9 </a:t>
            </a:r>
            <a:r>
              <a:rPr lang="ru-RU" sz="40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классов </a:t>
            </a:r>
            <a:br>
              <a:rPr lang="ru-RU" sz="40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</a:br>
            <a:r>
              <a:rPr lang="ru-RU" sz="40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по темам </a:t>
            </a:r>
            <a:r>
              <a:rPr lang="ru-RU" sz="4000" b="1" dirty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раздела </a:t>
            </a:r>
            <a:r>
              <a:rPr lang="ru-RU" sz="40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/>
            </a:r>
            <a:br>
              <a:rPr lang="ru-RU" sz="40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</a:br>
            <a:r>
              <a:rPr lang="ru-RU" sz="40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«</a:t>
            </a:r>
            <a:r>
              <a:rPr lang="ru-RU" sz="4000" b="1" dirty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Алгоритмизация и программирование</a:t>
            </a:r>
            <a:r>
              <a:rPr lang="ru-RU" sz="40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»</a:t>
            </a:r>
            <a:endParaRPr lang="ru-RU" sz="4000" b="1" dirty="0">
              <a:solidFill>
                <a:srgbClr val="29005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opa Sans Pro Light" panose="020B0504020101010102" pitchFamily="34" charset="0"/>
              <a:cs typeface="Ropa Sans Pro Light" panose="020B0504020101010102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489815" y="5184957"/>
            <a:ext cx="6096000" cy="107721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tabLst>
                <a:tab pos="531813" algn="l"/>
              </a:tabLst>
            </a:pPr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Организатор</a:t>
            </a:r>
            <a: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/>
            </a:r>
            <a:b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</a:br>
            <a: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АНО ДПО «Межрегиональный центр </a:t>
            </a:r>
            <a:endParaRPr lang="ru-RU" sz="1600" dirty="0" smtClean="0">
              <a:solidFill>
                <a:schemeClr val="accent5">
                  <a:lumMod val="50000"/>
                </a:schemeClr>
              </a:solidFill>
              <a:cs typeface="Khmer UI" panose="020B0502040204020203" pitchFamily="34" charset="0"/>
            </a:endParaRPr>
          </a:p>
          <a:p>
            <a:pPr>
              <a:tabLst>
                <a:tab pos="531813" algn="l"/>
              </a:tabLst>
            </a:pPr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инновационных технологий </a:t>
            </a:r>
            <a: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в образовании»</a:t>
            </a:r>
            <a:b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</a:br>
            <a:endParaRPr lang="ru-RU" sz="1600" dirty="0">
              <a:solidFill>
                <a:schemeClr val="accent5">
                  <a:lumMod val="50000"/>
                </a:schemeClr>
              </a:solidFill>
              <a:cs typeface="Khmer UI" panose="020B0502040204020203" pitchFamily="34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4036" y="5195844"/>
            <a:ext cx="922670" cy="925353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7585815" y="5243023"/>
            <a:ext cx="480573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Ключевой партнер</a:t>
            </a:r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/>
            </a:r>
            <a:br>
              <a:rPr lang="ru-RU" sz="1600" dirty="0" smtClean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</a:br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ФГБОУ ВО «Вятский </a:t>
            </a:r>
            <a: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государственный </a:t>
            </a:r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университет»</a:t>
            </a:r>
          </a:p>
          <a:p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Педагогический институт</a:t>
            </a:r>
            <a:endParaRPr lang="ru-RU" sz="1600" dirty="0">
              <a:solidFill>
                <a:schemeClr val="accent5">
                  <a:lumMod val="50000"/>
                </a:schemeClr>
              </a:solidFill>
              <a:cs typeface="Khmer UI" panose="020B0502040204020203" pitchFamily="34" charset="0"/>
            </a:endParaRPr>
          </a:p>
        </p:txBody>
      </p:sp>
      <p:sp>
        <p:nvSpPr>
          <p:cNvPr id="8" name="object 6"/>
          <p:cNvSpPr/>
          <p:nvPr/>
        </p:nvSpPr>
        <p:spPr>
          <a:xfrm>
            <a:off x="543805" y="5243023"/>
            <a:ext cx="778219" cy="76428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xmlns="" id="{7827E40B-66DD-41F5-B83D-C512996DED32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655242" y="488549"/>
            <a:ext cx="2926327" cy="1025805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820" y="488549"/>
            <a:ext cx="3543999" cy="1030982"/>
          </a:xfrm>
          <a:prstGeom prst="rect">
            <a:avLst/>
          </a:prstGeom>
        </p:spPr>
      </p:pic>
      <p:sp>
        <p:nvSpPr>
          <p:cNvPr id="12" name="Заголовок 4"/>
          <p:cNvSpPr txBox="1">
            <a:spLocks/>
          </p:cNvSpPr>
          <p:nvPr/>
        </p:nvSpPr>
        <p:spPr>
          <a:xfrm>
            <a:off x="3573902" y="3952311"/>
            <a:ext cx="4682939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800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Предметная область: </a:t>
            </a:r>
          </a:p>
          <a:p>
            <a:pPr algn="ctr"/>
            <a:r>
              <a:rPr lang="ru-RU" sz="2800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информатика</a:t>
            </a:r>
            <a:endParaRPr lang="ru-RU" sz="2800" dirty="0">
              <a:solidFill>
                <a:srgbClr val="29005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opa Sans Pro Light" panose="020B0504020101010102" pitchFamily="34" charset="0"/>
              <a:cs typeface="Ropa Sans Pro Light" panose="020B0504020101010102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8291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0552" y="534837"/>
            <a:ext cx="10873264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Команда проекта</a:t>
            </a:r>
          </a:p>
          <a:p>
            <a:endParaRPr lang="ru-RU" sz="2400" b="1" i="1" dirty="0" smtClean="0"/>
          </a:p>
          <a:p>
            <a:r>
              <a:rPr lang="ru-RU" sz="2400" b="1" i="1" dirty="0" smtClean="0"/>
              <a:t>Капитан</a:t>
            </a:r>
            <a:r>
              <a:rPr lang="ru-RU" sz="2400" b="1" i="1" dirty="0"/>
              <a:t>: </a:t>
            </a:r>
            <a:r>
              <a:rPr lang="ru-RU" sz="2400" i="1" dirty="0" err="1" smtClean="0"/>
              <a:t>Поздеева</a:t>
            </a:r>
            <a:r>
              <a:rPr lang="ru-RU" sz="2400" i="1" dirty="0" smtClean="0"/>
              <a:t> Наталья Андреевна, </a:t>
            </a:r>
            <a:endParaRPr lang="ru-RU" sz="2400" i="1" dirty="0"/>
          </a:p>
          <a:p>
            <a:r>
              <a:rPr lang="ru-RU" sz="2400" b="1" i="1" dirty="0"/>
              <a:t>Участники: </a:t>
            </a:r>
            <a:r>
              <a:rPr lang="ru-RU" sz="2400" i="1" dirty="0" smtClean="0"/>
              <a:t>Алексеева Светлана Георгиевна, Вахрушева Лилия Сергеевна, </a:t>
            </a:r>
            <a:r>
              <a:rPr lang="ru-RU" sz="2400" i="1" dirty="0" err="1" smtClean="0"/>
              <a:t>Клабукова</a:t>
            </a:r>
            <a:r>
              <a:rPr lang="ru-RU" sz="2400" i="1" dirty="0" smtClean="0"/>
              <a:t> Оксана Николаевна, Корнева Валентина Алексеевна </a:t>
            </a:r>
            <a:endParaRPr lang="ru-RU" sz="2400" i="1" dirty="0" smtClean="0"/>
          </a:p>
          <a:p>
            <a:r>
              <a:rPr lang="ru-RU" sz="2400" i="1" dirty="0" smtClean="0"/>
              <a:t>студенты </a:t>
            </a:r>
            <a:r>
              <a:rPr lang="ru-RU" sz="2400" i="1" dirty="0"/>
              <a:t>ФГБОУ ВО «</a:t>
            </a:r>
            <a:r>
              <a:rPr lang="ru-RU" sz="2400" i="1" dirty="0" err="1"/>
              <a:t>Глазовский</a:t>
            </a:r>
            <a:r>
              <a:rPr lang="ru-RU" sz="2400" i="1" dirty="0"/>
              <a:t> государственный педагогический институт им. В.Г. Короленко», г. Глазов</a:t>
            </a:r>
          </a:p>
          <a:p>
            <a:r>
              <a:rPr lang="ru-RU" sz="2400" b="1" i="1" dirty="0" smtClean="0"/>
              <a:t>Учитель</a:t>
            </a:r>
            <a:r>
              <a:rPr lang="ru-RU" sz="2400" b="1" i="1" dirty="0"/>
              <a:t>: </a:t>
            </a:r>
            <a:r>
              <a:rPr lang="ru-RU" sz="2400" i="1" dirty="0" smtClean="0"/>
              <a:t>Скурихина Юлия Александровна, заместитель директора по УВР, учитель информатики и английского языка МБОУ «СОШ с УИОП №66» г.Кирова </a:t>
            </a:r>
          </a:p>
          <a:p>
            <a:r>
              <a:rPr lang="ru-RU" sz="2400" b="1" i="1" dirty="0" smtClean="0"/>
              <a:t>Методист</a:t>
            </a:r>
            <a:r>
              <a:rPr lang="ru-RU" sz="2400" b="1" i="1" dirty="0"/>
              <a:t>: </a:t>
            </a:r>
            <a:r>
              <a:rPr lang="ru-RU" sz="2400" i="1" dirty="0" smtClean="0"/>
              <a:t>Ганичева Елена Михайловна, кандидат педагогических наук, доцент кафедры математики и информатики ФГБОУ ВО «Вологодский государственный университет</a:t>
            </a:r>
            <a:r>
              <a:rPr lang="ru-RU" sz="2400" i="1" dirty="0" smtClean="0"/>
              <a:t>», г. Вологда </a:t>
            </a:r>
            <a:endParaRPr lang="ru-RU" sz="2400" i="1" dirty="0">
              <a:solidFill>
                <a:srgbClr val="FF0000"/>
              </a:solidFill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973" y="5839979"/>
            <a:ext cx="2311463" cy="672426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xmlns="" id="{7827E40B-66DD-41F5-B83D-C512996DED32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704602" y="5820182"/>
            <a:ext cx="2031200" cy="712024"/>
          </a:xfrm>
          <a:prstGeom prst="rect">
            <a:avLst/>
          </a:prstGeom>
        </p:spPr>
      </p:pic>
      <p:sp>
        <p:nvSpPr>
          <p:cNvPr id="8" name="object 6"/>
          <p:cNvSpPr/>
          <p:nvPr/>
        </p:nvSpPr>
        <p:spPr>
          <a:xfrm>
            <a:off x="4135304" y="5794053"/>
            <a:ext cx="778219" cy="76428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0929" y="5713516"/>
            <a:ext cx="922670" cy="9253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69649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0552" y="534837"/>
            <a:ext cx="10873264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Проблема, которую должен решать </a:t>
            </a:r>
            <a:r>
              <a:rPr lang="ru-RU" sz="36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проект</a:t>
            </a:r>
          </a:p>
          <a:p>
            <a:endParaRPr lang="ru-RU" sz="3600" b="1" dirty="0">
              <a:solidFill>
                <a:srgbClr val="29005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sz="3600" b="1" dirty="0" smtClean="0">
              <a:solidFill>
                <a:srgbClr val="29005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2800" i="1" dirty="0"/>
              <a:t>Низкий уровень усвоения обучающимися </a:t>
            </a:r>
            <a:r>
              <a:rPr lang="ru-RU" sz="2800" i="1" dirty="0" smtClean="0"/>
              <a:t>7-9 классов тем </a:t>
            </a:r>
            <a:r>
              <a:rPr lang="ru-RU" sz="2800" i="1" dirty="0"/>
              <a:t>раздела «Алгоритмизация и программирование» на уроках </a:t>
            </a:r>
            <a:r>
              <a:rPr lang="ru-RU" sz="2800" i="1" dirty="0" smtClean="0"/>
              <a:t>информатики.</a:t>
            </a:r>
            <a:endParaRPr lang="ru-RU" i="1" dirty="0">
              <a:solidFill>
                <a:srgbClr val="FF0000"/>
              </a:solidFill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973" y="5839979"/>
            <a:ext cx="2311463" cy="672426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xmlns="" id="{7827E40B-66DD-41F5-B83D-C512996DED32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704602" y="5820182"/>
            <a:ext cx="2031200" cy="712024"/>
          </a:xfrm>
          <a:prstGeom prst="rect">
            <a:avLst/>
          </a:prstGeom>
        </p:spPr>
      </p:pic>
      <p:sp>
        <p:nvSpPr>
          <p:cNvPr id="8" name="object 6"/>
          <p:cNvSpPr/>
          <p:nvPr/>
        </p:nvSpPr>
        <p:spPr>
          <a:xfrm>
            <a:off x="4135304" y="5794053"/>
            <a:ext cx="778219" cy="76428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0929" y="5713516"/>
            <a:ext cx="922670" cy="9253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00866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90454" y="484593"/>
            <a:ext cx="10831815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Противоречие, которое должен решать проект</a:t>
            </a:r>
          </a:p>
          <a:p>
            <a:endParaRPr lang="ru-RU" sz="2800" i="1" dirty="0" smtClean="0"/>
          </a:p>
          <a:p>
            <a:endParaRPr lang="ru-RU" sz="2800" i="1" dirty="0"/>
          </a:p>
          <a:p>
            <a:r>
              <a:rPr lang="ru-RU" sz="2800" i="1" dirty="0" smtClean="0"/>
              <a:t>Противоречие </a:t>
            </a:r>
            <a:r>
              <a:rPr lang="ru-RU" sz="2800" i="1" dirty="0" smtClean="0"/>
              <a:t>между </a:t>
            </a:r>
            <a:r>
              <a:rPr lang="ru-RU" sz="2800" b="1" i="1" dirty="0" smtClean="0"/>
              <a:t>необходимостью</a:t>
            </a:r>
            <a:r>
              <a:rPr lang="ru-RU" sz="2800" i="1" dirty="0" smtClean="0"/>
              <a:t> формирования у обучающихся 7-9 классов знаний и умений по темам раздела «Алгоритмизация и программирование» и </a:t>
            </a:r>
            <a:r>
              <a:rPr lang="ru-RU" sz="2800" b="1" i="1" dirty="0" smtClean="0"/>
              <a:t>отсутствием</a:t>
            </a:r>
            <a:r>
              <a:rPr lang="ru-RU" sz="2800" i="1" dirty="0" smtClean="0"/>
              <a:t> </a:t>
            </a:r>
            <a:r>
              <a:rPr lang="ru-RU" sz="2800" i="1" dirty="0"/>
              <a:t>наглядных и интересных материалов для изучения </a:t>
            </a:r>
            <a:r>
              <a:rPr lang="ru-RU" sz="2800" i="1" dirty="0" smtClean="0"/>
              <a:t>тем данного раздела.</a:t>
            </a:r>
            <a:endParaRPr lang="ru-RU" sz="2800" i="1" dirty="0" smtClean="0">
              <a:solidFill>
                <a:srgbClr val="FF0000"/>
              </a:solidFill>
            </a:endParaRPr>
          </a:p>
          <a:p>
            <a:endParaRPr lang="ru-RU" dirty="0">
              <a:solidFill>
                <a:srgbClr val="FF0000"/>
              </a:solidFill>
            </a:endParaRPr>
          </a:p>
        </p:txBody>
      </p:sp>
      <p:grpSp>
        <p:nvGrpSpPr>
          <p:cNvPr id="2" name="Группа 1"/>
          <p:cNvGrpSpPr/>
          <p:nvPr/>
        </p:nvGrpSpPr>
        <p:grpSpPr>
          <a:xfrm>
            <a:off x="585973" y="5713516"/>
            <a:ext cx="11149829" cy="925353"/>
            <a:chOff x="585973" y="5713516"/>
            <a:chExt cx="11149829" cy="925353"/>
          </a:xfrm>
        </p:grpSpPr>
        <p:pic>
          <p:nvPicPr>
            <p:cNvPr id="6" name="Рисунок 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5973" y="5839979"/>
              <a:ext cx="2311463" cy="672426"/>
            </a:xfrm>
            <a:prstGeom prst="rect">
              <a:avLst/>
            </a:prstGeom>
          </p:spPr>
        </p:pic>
        <p:pic>
          <p:nvPicPr>
            <p:cNvPr id="7" name="Рисунок 6">
              <a:extLst>
                <a:ext uri="{FF2B5EF4-FFF2-40B4-BE49-F238E27FC236}">
                  <a16:creationId xmlns:a16="http://schemas.microsoft.com/office/drawing/2014/main" xmlns="" id="{7827E40B-66DD-41F5-B83D-C512996DED3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9704602" y="5820182"/>
              <a:ext cx="2031200" cy="712024"/>
            </a:xfrm>
            <a:prstGeom prst="rect">
              <a:avLst/>
            </a:prstGeom>
          </p:spPr>
        </p:pic>
        <p:sp>
          <p:nvSpPr>
            <p:cNvPr id="8" name="object 6"/>
            <p:cNvSpPr/>
            <p:nvPr/>
          </p:nvSpPr>
          <p:spPr>
            <a:xfrm>
              <a:off x="4135304" y="5794053"/>
              <a:ext cx="778219" cy="764281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" name="Рисунок 8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20929" y="5713516"/>
              <a:ext cx="922670" cy="92535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2321281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6432" y="517585"/>
            <a:ext cx="10829800" cy="35086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Цель проекта</a:t>
            </a:r>
          </a:p>
          <a:p>
            <a:endParaRPr lang="ru-RU" sz="2800" i="1" dirty="0"/>
          </a:p>
          <a:p>
            <a:endParaRPr lang="ru-RU" sz="2800" i="1" dirty="0" smtClean="0"/>
          </a:p>
          <a:p>
            <a:r>
              <a:rPr lang="ru-RU" sz="2800" i="1" dirty="0" smtClean="0"/>
              <a:t>Повышение </a:t>
            </a:r>
            <a:r>
              <a:rPr lang="ru-RU" sz="2800" i="1" dirty="0"/>
              <a:t>уровня освоения обучающимися </a:t>
            </a:r>
            <a:r>
              <a:rPr lang="ru-RU" sz="2800" i="1" dirty="0" smtClean="0"/>
              <a:t>7-9 классов тем </a:t>
            </a:r>
            <a:r>
              <a:rPr lang="ru-RU" sz="2800" i="1" dirty="0"/>
              <a:t>раздела «Алгоритмизация и программирование» </a:t>
            </a:r>
            <a:endParaRPr lang="ru-RU" sz="2800" i="1" dirty="0" smtClean="0"/>
          </a:p>
          <a:p>
            <a:r>
              <a:rPr lang="ru-RU" sz="2800" i="1" dirty="0" smtClean="0"/>
              <a:t>на </a:t>
            </a:r>
            <a:r>
              <a:rPr lang="ru-RU" sz="2800" i="1" dirty="0"/>
              <a:t>уроках </a:t>
            </a:r>
            <a:r>
              <a:rPr lang="ru-RU" sz="2800" i="1" dirty="0" smtClean="0"/>
              <a:t>информатики, </a:t>
            </a:r>
            <a:r>
              <a:rPr lang="ru-RU" sz="2800" i="1" dirty="0"/>
              <a:t>с помощью использования </a:t>
            </a:r>
            <a:endParaRPr lang="ru-RU" sz="2800" i="1" dirty="0" smtClean="0"/>
          </a:p>
          <a:p>
            <a:r>
              <a:rPr lang="ru-RU" sz="2800" i="1" dirty="0" smtClean="0"/>
              <a:t>в </a:t>
            </a:r>
            <a:r>
              <a:rPr lang="ru-RU" sz="2800" i="1" dirty="0"/>
              <a:t>образовательном процессе технологии веб-</a:t>
            </a:r>
            <a:r>
              <a:rPr lang="ru-RU" sz="2800" i="1" dirty="0" err="1"/>
              <a:t>квестов</a:t>
            </a:r>
            <a:r>
              <a:rPr lang="ru-RU" sz="2800" i="1" dirty="0" smtClean="0"/>
              <a:t>.</a:t>
            </a:r>
            <a:endParaRPr lang="ru-RU" sz="2800" i="1" dirty="0" smtClean="0">
              <a:solidFill>
                <a:srgbClr val="FF0000"/>
              </a:solidFill>
            </a:endParaRPr>
          </a:p>
          <a:p>
            <a:endParaRPr lang="ru-RU" dirty="0">
              <a:solidFill>
                <a:srgbClr val="FF0000"/>
              </a:solidFill>
            </a:endParaRPr>
          </a:p>
        </p:txBody>
      </p:sp>
      <p:grpSp>
        <p:nvGrpSpPr>
          <p:cNvPr id="5" name="Группа 4"/>
          <p:cNvGrpSpPr/>
          <p:nvPr/>
        </p:nvGrpSpPr>
        <p:grpSpPr>
          <a:xfrm>
            <a:off x="585973" y="5713516"/>
            <a:ext cx="11149829" cy="925353"/>
            <a:chOff x="585973" y="5713516"/>
            <a:chExt cx="11149829" cy="925353"/>
          </a:xfrm>
        </p:grpSpPr>
        <p:pic>
          <p:nvPicPr>
            <p:cNvPr id="6" name="Рисунок 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5973" y="5839979"/>
              <a:ext cx="2311463" cy="672426"/>
            </a:xfrm>
            <a:prstGeom prst="rect">
              <a:avLst/>
            </a:prstGeom>
          </p:spPr>
        </p:pic>
        <p:pic>
          <p:nvPicPr>
            <p:cNvPr id="7" name="Рисунок 6">
              <a:extLst>
                <a:ext uri="{FF2B5EF4-FFF2-40B4-BE49-F238E27FC236}">
                  <a16:creationId xmlns:a16="http://schemas.microsoft.com/office/drawing/2014/main" xmlns="" id="{7827E40B-66DD-41F5-B83D-C512996DED3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9704602" y="5820182"/>
              <a:ext cx="2031200" cy="712024"/>
            </a:xfrm>
            <a:prstGeom prst="rect">
              <a:avLst/>
            </a:prstGeom>
          </p:spPr>
        </p:pic>
        <p:sp>
          <p:nvSpPr>
            <p:cNvPr id="8" name="object 6"/>
            <p:cNvSpPr/>
            <p:nvPr/>
          </p:nvSpPr>
          <p:spPr>
            <a:xfrm>
              <a:off x="4135304" y="5794053"/>
              <a:ext cx="778219" cy="764281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" name="Рисунок 8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20929" y="5713516"/>
              <a:ext cx="922670" cy="92535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9143329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0551" y="534837"/>
            <a:ext cx="10817524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Ожидаемый результат (продукт, ресурс)</a:t>
            </a:r>
          </a:p>
          <a:p>
            <a:endParaRPr lang="ru-RU" sz="2800" i="1" dirty="0" smtClean="0"/>
          </a:p>
          <a:p>
            <a:endParaRPr lang="ru-RU" sz="2800" i="1" dirty="0"/>
          </a:p>
          <a:p>
            <a:r>
              <a:rPr lang="ru-RU" sz="2800" i="1" dirty="0" smtClean="0"/>
              <a:t>Веб-</a:t>
            </a:r>
            <a:r>
              <a:rPr lang="ru-RU" sz="2800" i="1" dirty="0" err="1" smtClean="0"/>
              <a:t>квест</a:t>
            </a:r>
            <a:r>
              <a:rPr lang="ru-RU" sz="2800" i="1" dirty="0" smtClean="0"/>
              <a:t> </a:t>
            </a:r>
            <a:r>
              <a:rPr lang="ru-RU" sz="2800" i="1" dirty="0" smtClean="0"/>
              <a:t>в виртуальной доске </a:t>
            </a:r>
            <a:r>
              <a:rPr lang="en-US" sz="2800" i="1" dirty="0" err="1" smtClean="0"/>
              <a:t>Padlet</a:t>
            </a:r>
            <a:r>
              <a:rPr lang="ru-RU" sz="2800" i="1" dirty="0" smtClean="0"/>
              <a:t>, основанный на среде </a:t>
            </a:r>
            <a:r>
              <a:rPr lang="en-US" sz="2800" i="1" dirty="0" smtClean="0"/>
              <a:t>Scratch</a:t>
            </a:r>
            <a:r>
              <a:rPr lang="ru-RU" sz="2800" i="1" dirty="0" smtClean="0"/>
              <a:t>, для </a:t>
            </a:r>
            <a:r>
              <a:rPr lang="ru-RU" sz="2800" i="1" dirty="0"/>
              <a:t>обучающихся </a:t>
            </a:r>
            <a:r>
              <a:rPr lang="ru-RU" sz="2800" i="1" dirty="0" smtClean="0"/>
              <a:t>7-9 классов, используемый для </a:t>
            </a:r>
            <a:r>
              <a:rPr lang="ru-RU" sz="2800" i="1" dirty="0"/>
              <a:t>изучения тем раздела «Алгоритмизация и </a:t>
            </a:r>
            <a:r>
              <a:rPr lang="ru-RU" sz="2800" i="1" dirty="0" smtClean="0"/>
              <a:t>программирование».</a:t>
            </a:r>
            <a:endParaRPr lang="ru-RU" sz="2800" i="1" dirty="0"/>
          </a:p>
        </p:txBody>
      </p:sp>
      <p:grpSp>
        <p:nvGrpSpPr>
          <p:cNvPr id="5" name="Группа 4"/>
          <p:cNvGrpSpPr/>
          <p:nvPr/>
        </p:nvGrpSpPr>
        <p:grpSpPr>
          <a:xfrm>
            <a:off x="585973" y="5713516"/>
            <a:ext cx="11149829" cy="925353"/>
            <a:chOff x="585973" y="5713516"/>
            <a:chExt cx="11149829" cy="925353"/>
          </a:xfrm>
        </p:grpSpPr>
        <p:pic>
          <p:nvPicPr>
            <p:cNvPr id="6" name="Рисунок 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5973" y="5839979"/>
              <a:ext cx="2311463" cy="672426"/>
            </a:xfrm>
            <a:prstGeom prst="rect">
              <a:avLst/>
            </a:prstGeom>
          </p:spPr>
        </p:pic>
        <p:pic>
          <p:nvPicPr>
            <p:cNvPr id="7" name="Рисунок 6">
              <a:extLst>
                <a:ext uri="{FF2B5EF4-FFF2-40B4-BE49-F238E27FC236}">
                  <a16:creationId xmlns:a16="http://schemas.microsoft.com/office/drawing/2014/main" xmlns="" id="{7827E40B-66DD-41F5-B83D-C512996DED3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9704602" y="5820182"/>
              <a:ext cx="2031200" cy="712024"/>
            </a:xfrm>
            <a:prstGeom prst="rect">
              <a:avLst/>
            </a:prstGeom>
          </p:spPr>
        </p:pic>
        <p:sp>
          <p:nvSpPr>
            <p:cNvPr id="8" name="object 6"/>
            <p:cNvSpPr/>
            <p:nvPr/>
          </p:nvSpPr>
          <p:spPr>
            <a:xfrm>
              <a:off x="4135304" y="5794053"/>
              <a:ext cx="778219" cy="764281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" name="Рисунок 8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20929" y="5713516"/>
              <a:ext cx="922670" cy="92535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012804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531</TotalTime>
  <Words>224</Words>
  <Application>Microsoft Office PowerPoint</Application>
  <PresentationFormat>Широкоэкранный</PresentationFormat>
  <Paragraphs>32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Khmer UI</vt:lpstr>
      <vt:lpstr>Ropa Sans Pro Light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Елена</dc:creator>
  <cp:lastModifiedBy>Елена</cp:lastModifiedBy>
  <cp:revision>53</cp:revision>
  <dcterms:created xsi:type="dcterms:W3CDTF">2021-03-02T07:04:14Z</dcterms:created>
  <dcterms:modified xsi:type="dcterms:W3CDTF">2021-11-12T11:41:32Z</dcterms:modified>
</cp:coreProperties>
</file>