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32" r:id="rId1"/>
  </p:sldMasterIdLst>
  <p:notesMasterIdLst>
    <p:notesMasterId r:id="rId19"/>
  </p:notesMasterIdLst>
  <p:sldIdLst>
    <p:sldId id="256" r:id="rId2"/>
    <p:sldId id="258" r:id="rId3"/>
    <p:sldId id="261" r:id="rId4"/>
    <p:sldId id="259" r:id="rId5"/>
    <p:sldId id="266" r:id="rId6"/>
    <p:sldId id="263" r:id="rId7"/>
    <p:sldId id="257" r:id="rId8"/>
    <p:sldId id="267" r:id="rId9"/>
    <p:sldId id="268" r:id="rId10"/>
    <p:sldId id="272" r:id="rId11"/>
    <p:sldId id="269" r:id="rId12"/>
    <p:sldId id="273" r:id="rId13"/>
    <p:sldId id="270" r:id="rId14"/>
    <p:sldId id="274" r:id="rId15"/>
    <p:sldId id="271" r:id="rId16"/>
    <p:sldId id="275" r:id="rId17"/>
    <p:sldId id="265" r:id="rId18"/>
  </p:sldIdLst>
  <p:sldSz cx="14630400" cy="8229600"/>
  <p:notesSz cx="8229600" cy="14630400"/>
  <p:embeddedFontLst>
    <p:embeddedFont>
      <p:font typeface="Open Sans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516" y="6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14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056" y="3017521"/>
            <a:ext cx="10698479" cy="2715337"/>
          </a:xfrm>
        </p:spPr>
        <p:txBody>
          <a:bodyPr anchor="b">
            <a:normAutofit/>
          </a:bodyPr>
          <a:lstStyle>
            <a:lvl1pPr>
              <a:defRPr sz="6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056" y="5732855"/>
            <a:ext cx="10698479" cy="135154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5188573"/>
            <a:ext cx="2093582" cy="93430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5435449"/>
            <a:ext cx="935720" cy="4381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864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31520"/>
            <a:ext cx="10698479" cy="3740448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069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30014" y="4206240"/>
            <a:ext cx="9043865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1896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2926081"/>
            <a:ext cx="10698480" cy="3269814"/>
          </a:xfrm>
        </p:spPr>
        <p:txBody>
          <a:bodyPr anchor="b">
            <a:normAutofit/>
          </a:bodyPr>
          <a:lstStyle>
            <a:lvl1pPr algn="l">
              <a:defRPr sz="57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295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0783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52888"/>
            <a:ext cx="10698479" cy="3456024"/>
          </a:xfrm>
        </p:spPr>
        <p:txBody>
          <a:bodyPr anchor="ctr">
            <a:normAutofit/>
          </a:bodyPr>
          <a:lstStyle>
            <a:lvl1pPr algn="l">
              <a:defRPr sz="57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416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280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3775" y="752887"/>
            <a:ext cx="2649121" cy="634058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7054" y="752887"/>
            <a:ext cx="7772400" cy="63405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157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83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896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23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11" y="748932"/>
            <a:ext cx="10694024" cy="1537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054" y="2560320"/>
            <a:ext cx="10698480" cy="45331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3526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0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5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4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94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2470500"/>
            <a:ext cx="10698479" cy="176256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4236155"/>
            <a:ext cx="10698479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787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568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248" y="2367244"/>
            <a:ext cx="479127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7055" y="3058759"/>
            <a:ext cx="5211472" cy="402487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07956" y="2363370"/>
            <a:ext cx="479880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00348" y="3054886"/>
            <a:ext cx="5206409" cy="402487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71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135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866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535306"/>
            <a:ext cx="4206239" cy="117157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14" y="535306"/>
            <a:ext cx="6217920" cy="6497956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5" y="1918336"/>
            <a:ext cx="4206239" cy="511492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686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5760720"/>
            <a:ext cx="1069848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7054" y="761958"/>
            <a:ext cx="10698480" cy="4625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440806"/>
            <a:ext cx="10698480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644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4320"/>
            <a:ext cx="3421819" cy="796635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2665" y="-943"/>
            <a:ext cx="2828009" cy="822484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19456" cy="822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4" y="2560320"/>
            <a:ext cx="1069848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38175" y="945339"/>
            <a:ext cx="935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4" r:id="rId21"/>
    <p:sldLayoutId id="2147483756" r:id="rId22"/>
    <p:sldLayoutId id="2147483758" r:id="rId23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0.xml"/><Relationship Id="rId1" Type="http://schemas.openxmlformats.org/officeDocument/2006/relationships/audio" Target="file:///C:\Users\&#1040;&#1085;&#1103;\Downloads\198843_285997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41390" y="3009901"/>
            <a:ext cx="7556421" cy="2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 err="1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Урок</a:t>
            </a:r>
            <a:r>
              <a:rPr lang="en-US" sz="61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 </a:t>
            </a:r>
            <a:r>
              <a:rPr lang="en-US" sz="6150" b="1" dirty="0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r>
              <a:rPr lang="ru-RU" sz="6150" b="1" dirty="0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7</a:t>
            </a:r>
            <a:r>
              <a:rPr lang="en-US" sz="6150" b="1" dirty="0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. </a:t>
            </a:r>
            <a:endParaRPr lang="ru-RU" sz="6150" b="1" dirty="0" smtClean="0">
              <a:solidFill>
                <a:srgbClr val="101014"/>
              </a:solidFill>
              <a:latin typeface="Playfair Display Bold" pitchFamily="34" charset="0"/>
              <a:ea typeface="Playfair Display Bold" pitchFamily="34" charset="-122"/>
              <a:cs typeface="Playfair Display Bold" pitchFamily="34" charset="-120"/>
            </a:endParaRPr>
          </a:p>
          <a:p>
            <a:pPr marL="0" indent="0">
              <a:lnSpc>
                <a:spcPts val="7700"/>
              </a:lnSpc>
              <a:buNone/>
            </a:pPr>
            <a:r>
              <a:rPr lang="ru-RU" sz="6150" b="1" dirty="0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Храмы России.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41390" y="406669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915710" y="6556653"/>
            <a:ext cx="11894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VV</a:t>
            </a:r>
            <a:endParaRPr lang="en-US" sz="75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23958" y="339538"/>
            <a:ext cx="5856252" cy="73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7500"/>
            <a:ext cx="146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Пользуясь учебником, объясните значения слов: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4001" y="1596886"/>
            <a:ext cx="10325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Ладан – это ароматная древесная смола, которую используют во время службы</a:t>
            </a:r>
          </a:p>
        </p:txBody>
      </p:sp>
      <p:pic>
        <p:nvPicPr>
          <p:cNvPr id="2050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1596886"/>
            <a:ext cx="3000514" cy="3000514"/>
          </a:xfrm>
          <a:prstGeom prst="rect">
            <a:avLst/>
          </a:prstGeom>
          <a:noFill/>
        </p:spPr>
      </p:pic>
      <p:pic>
        <p:nvPicPr>
          <p:cNvPr id="5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7875" y="4749800"/>
            <a:ext cx="3000514" cy="3000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6898" y="4749800"/>
            <a:ext cx="102722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Икона – это священное изображение, которое можно увидеть в храме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7500"/>
            <a:ext cx="146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Пользуясь учебником, объясните значения слов: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4000" y="1596886"/>
            <a:ext cx="6614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Благословение – это…</a:t>
            </a:r>
          </a:p>
        </p:txBody>
      </p:sp>
      <p:pic>
        <p:nvPicPr>
          <p:cNvPr id="2050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81120" y="1596886"/>
            <a:ext cx="1594023" cy="3000514"/>
          </a:xfrm>
          <a:prstGeom prst="rect">
            <a:avLst/>
          </a:prstGeom>
          <a:noFill/>
        </p:spPr>
      </p:pic>
      <p:pic>
        <p:nvPicPr>
          <p:cNvPr id="5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26428" y="4749800"/>
            <a:ext cx="2503408" cy="3000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6898" y="4749800"/>
            <a:ext cx="5397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Иконостас – это…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7500"/>
            <a:ext cx="146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Пользуясь учебником, объясните значения слов: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4000" y="1596886"/>
            <a:ext cx="10401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Благословение – это особое пожелание во имя Бога для совершения добрых дел</a:t>
            </a:r>
          </a:p>
        </p:txBody>
      </p:sp>
      <p:pic>
        <p:nvPicPr>
          <p:cNvPr id="2050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81120" y="1596886"/>
            <a:ext cx="1594023" cy="3000514"/>
          </a:xfrm>
          <a:prstGeom prst="rect">
            <a:avLst/>
          </a:prstGeom>
          <a:noFill/>
        </p:spPr>
      </p:pic>
      <p:pic>
        <p:nvPicPr>
          <p:cNvPr id="5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26428" y="4749800"/>
            <a:ext cx="2503408" cy="3000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6898" y="4749800"/>
            <a:ext cx="103484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Иконостас – это высокая стена из икон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7500"/>
            <a:ext cx="146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Пользуясь учебником, объясните значения слов: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4000" y="1596886"/>
            <a:ext cx="4270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Алтарь – это…</a:t>
            </a:r>
          </a:p>
        </p:txBody>
      </p:sp>
      <p:pic>
        <p:nvPicPr>
          <p:cNvPr id="2050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76145" y="1228585"/>
            <a:ext cx="2343355" cy="3508665"/>
          </a:xfrm>
          <a:prstGeom prst="rect">
            <a:avLst/>
          </a:prstGeom>
          <a:noFill/>
        </p:spPr>
      </p:pic>
      <p:pic>
        <p:nvPicPr>
          <p:cNvPr id="5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7426" y="5199086"/>
            <a:ext cx="3669472" cy="24463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69298" y="5199086"/>
            <a:ext cx="4689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Престол – это…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7500"/>
            <a:ext cx="146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Пользуясь учебником, объясните значения слов: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4000" y="1596886"/>
            <a:ext cx="10401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Алтарь – это самая главная часть храма</a:t>
            </a:r>
          </a:p>
        </p:txBody>
      </p:sp>
      <p:pic>
        <p:nvPicPr>
          <p:cNvPr id="2050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76145" y="1228585"/>
            <a:ext cx="2343355" cy="3508665"/>
          </a:xfrm>
          <a:prstGeom prst="rect">
            <a:avLst/>
          </a:prstGeom>
          <a:noFill/>
        </p:spPr>
      </p:pic>
      <p:pic>
        <p:nvPicPr>
          <p:cNvPr id="5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7426" y="5199086"/>
            <a:ext cx="3669472" cy="24463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69298" y="5199086"/>
            <a:ext cx="10196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Престол – это четырёхугольный стол посередине алтаря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8500"/>
            <a:ext cx="1463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Послушайте колокольный звон и ответьте на вопрос: для чего он звучит?</a:t>
            </a:r>
            <a:endParaRPr lang="ru-RU" sz="4400" b="1" dirty="0"/>
          </a:p>
        </p:txBody>
      </p:sp>
      <p:pic>
        <p:nvPicPr>
          <p:cNvPr id="4" name="3f09dc86a906e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239268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8843_28599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108700" y="2794000"/>
            <a:ext cx="2095500" cy="194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98500"/>
            <a:ext cx="1463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Послушайте колокольный звон и ответьте на вопрос: для чего он звучит?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37100"/>
            <a:ext cx="146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Этим звоном верующим возвещается благая весть о начале Богослужения в храме.</a:t>
            </a:r>
            <a:endParaRPr lang="ru-RU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864525"/>
            <a:ext cx="64828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Заключение и вопросы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13465"/>
            <a:ext cx="7556421" cy="1936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dirty="0" smtClean="0"/>
              <a:t>В настоящее время люди также нуждаются в храмах, именно поэтому ежегодно строят по одному или два новых, а также восстанавливают старые.</a:t>
            </a:r>
          </a:p>
          <a:p>
            <a:pPr marL="0" indent="0">
              <a:lnSpc>
                <a:spcPts val="2850"/>
              </a:lnSpc>
              <a:buNone/>
            </a:pPr>
            <a:r>
              <a:rPr lang="ru-RU" sz="1750" dirty="0" smtClean="0"/>
              <a:t>Храм представляет собой единство неба – Божественного света – и людей, которые стремятся к этому свету.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0069" y="1348154"/>
            <a:ext cx="7576661" cy="895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 err="1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Что</a:t>
            </a:r>
            <a:r>
              <a:rPr lang="en-US" sz="4400" b="1" dirty="0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 </a:t>
            </a:r>
            <a:r>
              <a:rPr lang="ru-RU" sz="4400" b="1" dirty="0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мы узнаем?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0069" y="3303270"/>
            <a:ext cx="503753" cy="503753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5" name="Text 2"/>
          <p:cNvSpPr/>
          <p:nvPr/>
        </p:nvSpPr>
        <p:spPr>
          <a:xfrm>
            <a:off x="6457593" y="3387209"/>
            <a:ext cx="128707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6997660" y="3303270"/>
            <a:ext cx="2948821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/>
              <a:t>Почему в древности храмы строили на возвышенности</a:t>
            </a:r>
            <a:endParaRPr lang="en-US" sz="2200" b="1" dirty="0"/>
          </a:p>
        </p:txBody>
      </p:sp>
      <p:sp>
        <p:nvSpPr>
          <p:cNvPr id="7" name="Text 4"/>
          <p:cNvSpPr/>
          <p:nvPr/>
        </p:nvSpPr>
        <p:spPr>
          <a:xfrm>
            <a:off x="6997660" y="4483547"/>
            <a:ext cx="2948821" cy="692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0319" y="3303270"/>
            <a:ext cx="503753" cy="503753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9" name="Text 6"/>
          <p:cNvSpPr/>
          <p:nvPr/>
        </p:nvSpPr>
        <p:spPr>
          <a:xfrm>
            <a:off x="10334387" y="3387209"/>
            <a:ext cx="175617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10897910" y="3303270"/>
            <a:ext cx="2799040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/>
              <a:t>Что люди делают</a:t>
            </a:r>
            <a:br>
              <a:rPr lang="ru-RU" sz="2200" b="1" dirty="0" smtClean="0"/>
            </a:br>
            <a:r>
              <a:rPr lang="ru-RU" sz="2200" b="1" dirty="0" smtClean="0"/>
              <a:t>в храмах</a:t>
            </a:r>
            <a:endParaRPr lang="en-US" sz="2200" b="1" dirty="0"/>
          </a:p>
        </p:txBody>
      </p:sp>
      <p:sp>
        <p:nvSpPr>
          <p:cNvPr id="12" name="Shape 9"/>
          <p:cNvSpPr/>
          <p:nvPr/>
        </p:nvSpPr>
        <p:spPr>
          <a:xfrm>
            <a:off x="6205716" y="4924393"/>
            <a:ext cx="503753" cy="503753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13" name="Text 10"/>
          <p:cNvSpPr/>
          <p:nvPr/>
        </p:nvSpPr>
        <p:spPr>
          <a:xfrm>
            <a:off x="6375618" y="5008332"/>
            <a:ext cx="163949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6997660" y="4924393"/>
            <a:ext cx="3054906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39393C"/>
                </a:solidFill>
                <a:ea typeface="Playfair Display Bold" pitchFamily="34" charset="-122"/>
              </a:rPr>
              <a:t>Как правильно себя</a:t>
            </a:r>
          </a:p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39393C"/>
                </a:solidFill>
                <a:ea typeface="Playfair Display Bold" pitchFamily="34" charset="-122"/>
              </a:rPr>
              <a:t>вести в храме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6" y="569167"/>
            <a:ext cx="5486400" cy="70912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9465" y="880586"/>
            <a:ext cx="7717869" cy="1273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ru-RU" sz="4000" b="1" dirty="0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Особенности храма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65" y="2459355"/>
            <a:ext cx="1018699" cy="16298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23678" y="2663071"/>
            <a:ext cx="5512384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ru-RU" sz="2000" b="1" dirty="0" smtClean="0">
                <a:ea typeface="Playfair Display Bold"/>
              </a:rPr>
              <a:t>Вместо обычной плоской крыши</a:t>
            </a:r>
            <a:br>
              <a:rPr lang="ru-RU" sz="2000" b="1" dirty="0" smtClean="0">
                <a:ea typeface="Playfair Display Bold"/>
              </a:rPr>
            </a:br>
            <a:r>
              <a:rPr lang="ru-RU" sz="2000" b="1" dirty="0" smtClean="0">
                <a:ea typeface="Playfair Display Bold"/>
              </a:rPr>
              <a:t>– купол с крестом</a:t>
            </a:r>
            <a:endParaRPr lang="en-US" sz="2000" b="1" dirty="0">
              <a:latin typeface="Playfair Display Bold"/>
              <a:ea typeface="Playfair Display Bold"/>
            </a:endParaRPr>
          </a:p>
        </p:txBody>
      </p:sp>
      <p:sp>
        <p:nvSpPr>
          <p:cNvPr id="6" name="Text 2"/>
          <p:cNvSpPr/>
          <p:nvPr/>
        </p:nvSpPr>
        <p:spPr>
          <a:xfrm>
            <a:off x="7523678" y="3103483"/>
            <a:ext cx="6393656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465" y="4089202"/>
            <a:ext cx="1018699" cy="16298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23678" y="4292918"/>
            <a:ext cx="6393656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ru-RU" sz="2000" b="1" dirty="0" smtClean="0"/>
              <a:t>Купол похож на огонёк свечи</a:t>
            </a:r>
            <a:br>
              <a:rPr lang="ru-RU" sz="2000" b="1" dirty="0" smtClean="0"/>
            </a:br>
            <a:r>
              <a:rPr lang="ru-RU" sz="2000" b="1" dirty="0" smtClean="0"/>
              <a:t>или на шлем богатыря</a:t>
            </a:r>
            <a:endParaRPr lang="en-US" sz="2000" b="1" dirty="0"/>
          </a:p>
        </p:txBody>
      </p:sp>
      <p:sp>
        <p:nvSpPr>
          <p:cNvPr id="9" name="Text 4"/>
          <p:cNvSpPr/>
          <p:nvPr/>
        </p:nvSpPr>
        <p:spPr>
          <a:xfrm>
            <a:off x="7523678" y="4733330"/>
            <a:ext cx="6393656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465" y="5719048"/>
            <a:ext cx="1018699" cy="162984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3678" y="5922764"/>
            <a:ext cx="6766753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ru-RU" sz="2000" b="1" dirty="0" smtClean="0"/>
              <a:t>Храм собирает людей внутри себя</a:t>
            </a:r>
            <a:endParaRPr lang="en-US" sz="2000" b="1" dirty="0"/>
          </a:p>
        </p:txBody>
      </p:sp>
      <p:sp>
        <p:nvSpPr>
          <p:cNvPr id="12" name="Text 6"/>
          <p:cNvSpPr/>
          <p:nvPr/>
        </p:nvSpPr>
        <p:spPr>
          <a:xfrm>
            <a:off x="7523678" y="6363176"/>
            <a:ext cx="6393656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7846"/>
            <a:ext cx="125738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b="1" dirty="0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Почему храмы строили на возвышенности?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460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101014"/>
                </a:solidFill>
                <a:ea typeface="Playfair Display Bold" pitchFamily="34" charset="-122"/>
              </a:rPr>
              <a:t>Чтобы их было хорошо</a:t>
            </a:r>
            <a:br>
              <a:rPr lang="ru-RU" sz="2200" b="1" dirty="0" smtClean="0">
                <a:solidFill>
                  <a:srgbClr val="101014"/>
                </a:solidFill>
                <a:ea typeface="Playfair Display Bold" pitchFamily="34" charset="-122"/>
              </a:rPr>
            </a:br>
            <a:r>
              <a:rPr lang="ru-RU" sz="2200" b="1" dirty="0" smtClean="0">
                <a:solidFill>
                  <a:srgbClr val="101014"/>
                </a:solidFill>
                <a:ea typeface="Playfair Display Bold" pitchFamily="34" charset="-122"/>
              </a:rPr>
              <a:t>видно издалека</a:t>
            </a:r>
          </a:p>
        </p:txBody>
      </p:sp>
      <p:sp>
        <p:nvSpPr>
          <p:cNvPr id="4" name="Text 2"/>
          <p:cNvSpPr/>
          <p:nvPr/>
        </p:nvSpPr>
        <p:spPr>
          <a:xfrm>
            <a:off x="793790" y="2764621"/>
            <a:ext cx="3978116" cy="1223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smtClean="0"/>
              <a:t>Храмы, расположенные на возвышенностях, были хорошо видны издалека, что символизировало их важность в жизни общества. Это также облегчало доступ к ним, так как они могли служить ориентирами для паломников и путешественников.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1946030"/>
            <a:ext cx="2835235" cy="81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101014"/>
                </a:solidFill>
                <a:ea typeface="Playfair Display Bold" pitchFamily="34" charset="-122"/>
              </a:rPr>
              <a:t>Для безопасности и </a:t>
            </a:r>
          </a:p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101014"/>
                </a:solidFill>
                <a:ea typeface="Playfair Display Bold" pitchFamily="34" charset="-122"/>
              </a:rPr>
              <a:t>защищённости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2764622"/>
            <a:ext cx="3978116" cy="1223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smtClean="0"/>
              <a:t>Расположение храмов на высоте обеспечивало дополнительную защиту от врагов и стихийных бедствий. Храмы на возвышенностях были менее уязвимы для нападений и могли служить укрытием для местного населения.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731390" y="19460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b="1" dirty="0" smtClean="0"/>
              <a:t>Религиозное значение</a:t>
            </a:r>
            <a:endParaRPr lang="en-US" sz="2200" b="1" dirty="0"/>
          </a:p>
        </p:txBody>
      </p:sp>
      <p:sp>
        <p:nvSpPr>
          <p:cNvPr id="8" name="Text 6"/>
          <p:cNvSpPr/>
          <p:nvPr/>
        </p:nvSpPr>
        <p:spPr>
          <a:xfrm>
            <a:off x="9731390" y="2536984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smtClean="0"/>
              <a:t>Возвышенности часто воспринимались как места, приближенные к небесам и божественному. Это создавало ощущение святости и важности места, что делало его более подходящим для поклонения и ритуалов.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175846"/>
            <a:ext cx="14630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Для любознательных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408329"/>
            <a:ext cx="1463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Храмы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584157"/>
            <a:ext cx="587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Посвящены христианскому празднику или святому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45414" y="2584157"/>
            <a:ext cx="588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Посвящены какому-либо событию</a:t>
            </a:r>
          </a:p>
          <a:p>
            <a:pPr algn="ctr"/>
            <a:r>
              <a:rPr lang="ru-RU" sz="2400" dirty="0" smtClean="0"/>
              <a:t>(храмы-памятники)</a:t>
            </a: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rot="16200000" flipH="1">
            <a:off x="8588715" y="781145"/>
            <a:ext cx="348571" cy="2895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rot="5400000">
            <a:off x="5704839" y="792868"/>
            <a:ext cx="348570" cy="2872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4062" y="3769097"/>
            <a:ext cx="5256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Храм Рождества Пресвятой Богородицы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Храм Святой Троицы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Храм Николая Чудотворца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745414" y="3769097"/>
            <a:ext cx="4544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Храм Христа Спасителя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Храм великомученика Георгия</a:t>
            </a:r>
          </a:p>
          <a:p>
            <a:pPr marL="342900" indent="-342900"/>
            <a:r>
              <a:rPr lang="ru-RU" sz="2000" dirty="0" smtClean="0"/>
              <a:t>Победоносца</a:t>
            </a:r>
            <a:endParaRPr lang="ru-RU" sz="2000" dirty="0"/>
          </a:p>
        </p:txBody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6027013"/>
            <a:ext cx="14630400" cy="2369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69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77050" y="2586157"/>
            <a:ext cx="5690949" cy="1184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ru-RU" sz="4400" dirty="0" smtClean="0"/>
              <a:t>Что и кого мы встречаем внутри?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63416" y="4360188"/>
            <a:ext cx="13303568" cy="3351252"/>
          </a:xfrm>
          <a:prstGeom prst="roundRect">
            <a:avLst>
              <a:gd name="adj" fmla="val 84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71036" y="4367808"/>
            <a:ext cx="13288328" cy="8491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60584" y="4489133"/>
            <a:ext cx="6261259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ru-RU" sz="14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Священник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7508558" y="4489133"/>
            <a:ext cx="6261259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ru-RU" sz="14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Возглавляет молитву и является для людей наставником в вере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71036" y="5216962"/>
            <a:ext cx="13288328" cy="54590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860584" y="5338286"/>
            <a:ext cx="6261259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ru-RU" sz="14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Икона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7508558" y="5338286"/>
            <a:ext cx="6261259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ru-RU" sz="14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Священное изображение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71036" y="5762863"/>
            <a:ext cx="13288328" cy="54590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860584" y="5884188"/>
            <a:ext cx="6261259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ru-RU" sz="14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Прихожане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7508558" y="5884188"/>
            <a:ext cx="6261259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ru-RU" sz="14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Люди, которые приходят молиться в храм</a:t>
            </a:r>
            <a:endParaRPr lang="en-US" sz="1450" dirty="0"/>
          </a:p>
        </p:txBody>
      </p:sp>
      <p:sp>
        <p:nvSpPr>
          <p:cNvPr id="14" name="Shape 11"/>
          <p:cNvSpPr/>
          <p:nvPr/>
        </p:nvSpPr>
        <p:spPr>
          <a:xfrm>
            <a:off x="671036" y="6308765"/>
            <a:ext cx="13288328" cy="54590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860584" y="6430089"/>
            <a:ext cx="6261259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ru-RU" sz="14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Благословение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7508558" y="6430089"/>
            <a:ext cx="6261259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ru-RU" sz="14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Особое пожелание во имя Бога для совершения добрых дел</a:t>
            </a:r>
            <a:endParaRPr lang="en-US" sz="1450" dirty="0"/>
          </a:p>
        </p:txBody>
      </p:sp>
      <p:sp>
        <p:nvSpPr>
          <p:cNvPr id="17" name="Shape 14"/>
          <p:cNvSpPr/>
          <p:nvPr/>
        </p:nvSpPr>
        <p:spPr>
          <a:xfrm>
            <a:off x="671036" y="6854666"/>
            <a:ext cx="13288328" cy="8491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860584" y="6975991"/>
            <a:ext cx="6261259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ru-RU" sz="14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Иконостас</a:t>
            </a:r>
            <a:endParaRPr lang="en-US" sz="1450" dirty="0"/>
          </a:p>
        </p:txBody>
      </p:sp>
      <p:sp>
        <p:nvSpPr>
          <p:cNvPr id="19" name="Text 16"/>
          <p:cNvSpPr/>
          <p:nvPr/>
        </p:nvSpPr>
        <p:spPr>
          <a:xfrm>
            <a:off x="7508558" y="6975991"/>
            <a:ext cx="6261259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ru-RU" sz="14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Стена из икон</a:t>
            </a:r>
            <a:endParaRPr lang="en-US" sz="14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06847" y="830937"/>
            <a:ext cx="7263289" cy="643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ru-RU" sz="4050" b="1" dirty="0" smtClean="0">
                <a:solidFill>
                  <a:srgbClr val="101014"/>
                </a:solidFill>
                <a:ea typeface="Playfair Display Bold" pitchFamily="34" charset="-122"/>
              </a:rPr>
              <a:t>Как нужно вести себя в храме?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504146" y="1782842"/>
            <a:ext cx="22860" cy="5615702"/>
          </a:xfrm>
          <a:prstGeom prst="roundRect">
            <a:avLst>
              <a:gd name="adj" fmla="val 135069"/>
            </a:avLst>
          </a:prstGeom>
          <a:solidFill>
            <a:srgbClr val="C6C6D2"/>
          </a:solidFill>
          <a:ln/>
        </p:spPr>
      </p:sp>
      <p:sp>
        <p:nvSpPr>
          <p:cNvPr id="5" name="Shape 2"/>
          <p:cNvSpPr/>
          <p:nvPr/>
        </p:nvSpPr>
        <p:spPr>
          <a:xfrm>
            <a:off x="6724233" y="2234327"/>
            <a:ext cx="720447" cy="22860"/>
          </a:xfrm>
          <a:prstGeom prst="roundRect">
            <a:avLst>
              <a:gd name="adj" fmla="val 135069"/>
            </a:avLst>
          </a:prstGeom>
          <a:solidFill>
            <a:srgbClr val="C6C6D2"/>
          </a:solidFill>
          <a:ln/>
        </p:spPr>
      </p:sp>
      <p:sp>
        <p:nvSpPr>
          <p:cNvPr id="6" name="Shape 3"/>
          <p:cNvSpPr/>
          <p:nvPr/>
        </p:nvSpPr>
        <p:spPr>
          <a:xfrm>
            <a:off x="6284059" y="2014299"/>
            <a:ext cx="463034" cy="463034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7" name="Text 4"/>
          <p:cNvSpPr/>
          <p:nvPr/>
        </p:nvSpPr>
        <p:spPr>
          <a:xfrm>
            <a:off x="6456343" y="2091452"/>
            <a:ext cx="118348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7647623" y="1988582"/>
            <a:ext cx="3084076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ru-RU" sz="2000" b="1" dirty="0" smtClean="0">
                <a:solidFill>
                  <a:srgbClr val="39393C"/>
                </a:solidFill>
                <a:ea typeface="Playfair Display Bold" pitchFamily="34" charset="-122"/>
              </a:rPr>
              <a:t>Мужчины должны снимать головной убор,</a:t>
            </a:r>
            <a:br>
              <a:rPr lang="ru-RU" sz="2000" b="1" dirty="0" smtClean="0">
                <a:solidFill>
                  <a:srgbClr val="39393C"/>
                </a:solidFill>
                <a:ea typeface="Playfair Display Bold" pitchFamily="34" charset="-122"/>
              </a:rPr>
            </a:br>
            <a:r>
              <a:rPr lang="ru-RU" sz="2000" b="1" dirty="0" smtClean="0">
                <a:solidFill>
                  <a:srgbClr val="39393C"/>
                </a:solidFill>
                <a:ea typeface="Playfair Display Bold" pitchFamily="34" charset="-122"/>
              </a:rPr>
              <a:t>а женщины – покрыть голову. Одежда должна быть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ru-RU" sz="2000" b="1" dirty="0" smtClean="0">
                <a:solidFill>
                  <a:srgbClr val="39393C"/>
                </a:solidFill>
                <a:ea typeface="Playfair Display Bold" pitchFamily="34" charset="-122"/>
              </a:rPr>
              <a:t>опрятной и скромной.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47623" y="2433638"/>
            <a:ext cx="6262330" cy="987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724233" y="4284583"/>
            <a:ext cx="720447" cy="22860"/>
          </a:xfrm>
          <a:prstGeom prst="roundRect">
            <a:avLst>
              <a:gd name="adj" fmla="val 135069"/>
            </a:avLst>
          </a:prstGeom>
          <a:solidFill>
            <a:srgbClr val="C6C6D2"/>
          </a:solidFill>
          <a:ln/>
        </p:spPr>
      </p:sp>
      <p:sp>
        <p:nvSpPr>
          <p:cNvPr id="11" name="Shape 8"/>
          <p:cNvSpPr/>
          <p:nvPr/>
        </p:nvSpPr>
        <p:spPr>
          <a:xfrm>
            <a:off x="6284059" y="4064556"/>
            <a:ext cx="463034" cy="463034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12" name="Text 9"/>
          <p:cNvSpPr/>
          <p:nvPr/>
        </p:nvSpPr>
        <p:spPr>
          <a:xfrm>
            <a:off x="6434792" y="4141708"/>
            <a:ext cx="161568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647623" y="4038838"/>
            <a:ext cx="385202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ru-RU" sz="2000" b="1" dirty="0" smtClean="0">
                <a:solidFill>
                  <a:srgbClr val="39393C"/>
                </a:solidFill>
                <a:ea typeface="Playfair Display Bold" pitchFamily="34" charset="-122"/>
              </a:rPr>
              <a:t>Во время молитвы христиане ставят на подсвечники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ru-RU" sz="2000" b="1" dirty="0" smtClean="0">
                <a:solidFill>
                  <a:srgbClr val="39393C"/>
                </a:solidFill>
                <a:ea typeface="Playfair Display Bold" pitchFamily="34" charset="-122"/>
              </a:rPr>
              <a:t>свечи, крестятся – изображают на себе крест, -- и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ru-RU" sz="2000" b="1" dirty="0" smtClean="0">
                <a:solidFill>
                  <a:srgbClr val="39393C"/>
                </a:solidFill>
                <a:ea typeface="Playfair Display Bold" pitchFamily="34" charset="-122"/>
              </a:rPr>
              <a:t>кланяются. 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7647623" y="4483894"/>
            <a:ext cx="6262330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724233" y="6005513"/>
            <a:ext cx="720447" cy="22860"/>
          </a:xfrm>
          <a:prstGeom prst="roundRect">
            <a:avLst>
              <a:gd name="adj" fmla="val 135069"/>
            </a:avLst>
          </a:prstGeom>
          <a:solidFill>
            <a:srgbClr val="C6C6D2"/>
          </a:solidFill>
          <a:ln/>
        </p:spPr>
      </p:sp>
      <p:sp>
        <p:nvSpPr>
          <p:cNvPr id="16" name="Shape 13"/>
          <p:cNvSpPr/>
          <p:nvPr/>
        </p:nvSpPr>
        <p:spPr>
          <a:xfrm>
            <a:off x="6284059" y="5785485"/>
            <a:ext cx="463034" cy="463034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17" name="Text 14"/>
          <p:cNvSpPr/>
          <p:nvPr/>
        </p:nvSpPr>
        <p:spPr>
          <a:xfrm>
            <a:off x="6440150" y="5862637"/>
            <a:ext cx="150733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7647623" y="5759768"/>
            <a:ext cx="4027884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ru-RU" sz="2000" b="1" dirty="0" smtClean="0">
                <a:solidFill>
                  <a:srgbClr val="39393C"/>
                </a:solidFill>
                <a:ea typeface="Playfair Display Bold" pitchFamily="34" charset="-122"/>
              </a:rPr>
              <a:t>В храме нужно вести себя тихо.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647623" y="6204823"/>
            <a:ext cx="6262330" cy="987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0855" y="842945"/>
            <a:ext cx="4949825" cy="659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17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Для любознательных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5785" y="1430215"/>
            <a:ext cx="12942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Самый древний каменный храм – Софийский собор</a:t>
            </a:r>
          </a:p>
          <a:p>
            <a:r>
              <a:rPr lang="ru-RU" sz="3200" b="1" dirty="0" smtClean="0"/>
              <a:t>в Великом Новгороде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61539" y="3317631"/>
            <a:ext cx="6412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Софийский собор в Великом Новгороде — один из самых значительных памятников архитектуры Древней Руси. Он был построен в 1045-1050 годах по указанию князя Ярослава Мудрого и стал важным центром православия на Руси.</a:t>
            </a:r>
            <a:endParaRPr lang="ru-RU" sz="2400" dirty="0"/>
          </a:p>
        </p:txBody>
      </p:sp>
      <p:pic>
        <p:nvPicPr>
          <p:cNvPr id="5" name="Рисунок 4" descr="4cbfef680cf6c3b8238e4073230468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79" y="2649415"/>
            <a:ext cx="3876833" cy="491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7500"/>
            <a:ext cx="146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Пользуясь учебником, объясните значения слов: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4000" y="1596886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Ладан – это…</a:t>
            </a:r>
          </a:p>
        </p:txBody>
      </p:sp>
      <p:pic>
        <p:nvPicPr>
          <p:cNvPr id="2050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1596886"/>
            <a:ext cx="3000514" cy="3000514"/>
          </a:xfrm>
          <a:prstGeom prst="rect">
            <a:avLst/>
          </a:prstGeom>
          <a:noFill/>
        </p:spPr>
      </p:pic>
      <p:pic>
        <p:nvPicPr>
          <p:cNvPr id="5" name="Picture 2" descr="https://i.pinimg.com/736x/72/25/b6/7225b6fd19325899a2c7191bcd2f6ef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7875" y="4749800"/>
            <a:ext cx="3000514" cy="3000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6898" y="4749800"/>
            <a:ext cx="4081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Икона – это…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270</TotalTime>
  <Words>523</Words>
  <Application>Microsoft Office PowerPoint</Application>
  <PresentationFormat>Произвольный</PresentationFormat>
  <Paragraphs>90</Paragraphs>
  <Slides>17</Slides>
  <Notes>7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Open Sans</vt:lpstr>
      <vt:lpstr>Calibri</vt:lpstr>
      <vt:lpstr>Playfair Display Bold</vt:lpstr>
      <vt:lpstr>Open Sans Medium</vt:lpstr>
      <vt:lpstr>Wingdings 3</vt:lpstr>
      <vt:lpstr>Century Gothic</vt:lpstr>
      <vt:lpstr>Arial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30</cp:revision>
  <dcterms:created xsi:type="dcterms:W3CDTF">2024-11-30T10:17:33Z</dcterms:created>
  <dcterms:modified xsi:type="dcterms:W3CDTF">2024-12-03T17:04:15Z</dcterms:modified>
</cp:coreProperties>
</file>