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10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109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Уровень текста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Уровень текста 1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Уровень текста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«Важная цитата»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Уровень текста 1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Уровень текста 1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7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 видеотрансляция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Уровень текста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8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02.12.24"/>
          <p:cNvSpPr txBox="1"/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02.12.24</a:t>
            </a:r>
          </a:p>
        </p:txBody>
      </p:sp>
      <p:sp>
        <p:nvSpPr>
          <p:cNvPr id="172" name="Урок №20"/>
          <p:cNvSpPr txBox="1"/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Урок №20</a:t>
            </a:r>
          </a:p>
        </p:txBody>
      </p:sp>
      <p:sp>
        <p:nvSpPr>
          <p:cNvPr id="173" name="Православная молитва"/>
          <p:cNvSpPr txBox="1"/>
          <p:nvPr/>
        </p:nvSpPr>
        <p:spPr>
          <a:xfrm>
            <a:off x="1201342" y="72231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Православная молитва</a:t>
            </a:r>
          </a:p>
        </p:txBody>
      </p:sp>
      <p:pic>
        <p:nvPicPr>
          <p:cNvPr id="1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9093" y="-22266"/>
            <a:ext cx="9144002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молитвы «Отче наш»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Текст молитвы «Отче наш»</a:t>
            </a:r>
          </a:p>
        </p:txBody>
      </p:sp>
      <p:sp>
        <p:nvSpPr>
          <p:cNvPr id="220" name="Подзаголовок слайда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1" name="Отче наш, Который на небесах! Да святится имя Твое, да придёт Царствие Твое; да будет воля Твоя и на земле, как на небе; хлеб наш насущный дай нам на сей день; и прости нам долги наши, как и мы прощаем должникам нашим; и не введи нас в искушение, но изба"/>
          <p:cNvSpPr txBox="1"/>
          <p:nvPr>
            <p:ph type="body" idx="21"/>
          </p:nvPr>
        </p:nvSpPr>
        <p:spPr>
          <a:xfrm>
            <a:off x="1348541" y="4198658"/>
            <a:ext cx="11478430" cy="8355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 defTabSz="2316421">
              <a:spcBef>
                <a:spcPts val="4200"/>
              </a:spcBef>
              <a:buSzTx/>
              <a:buNone/>
              <a:defRPr sz="4500"/>
            </a:pPr>
            <a:r>
              <a:t>Отче наш, Который на небесах!</a:t>
            </a:r>
            <a:br/>
            <a:r>
              <a:t>Да святится имя Твое, да придёт Царствие Твое;</a:t>
            </a:r>
            <a:br/>
            <a:r>
              <a:t>да будет воля Твоя и на земле, как на небе;</a:t>
            </a:r>
            <a:br/>
            <a:r>
              <a:t>хлеб наш насущный дай нам на сей день;</a:t>
            </a:r>
            <a:br/>
            <a:r>
              <a:t>и прости нам долги наши, как и мы прощаем должникам нашим;</a:t>
            </a:r>
            <a:br/>
            <a:r>
              <a:t>и не введи нас в искушение, но избавь нас от лукавого.</a:t>
            </a:r>
            <a:br/>
            <a:r>
              <a:t>Ибо Твое есть Царство и сила, и слава, Отца, и Сына, и Святого Духа, ныне и всегда, и во веки веков. Аминь.</a:t>
            </a:r>
          </a:p>
        </p:txBody>
      </p:sp>
      <p:pic>
        <p:nvPicPr>
          <p:cNvPr id="22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0680" y="2223990"/>
            <a:ext cx="8351237" cy="11227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02.12.24"/>
          <p:cNvSpPr txBox="1"/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02.12.24</a:t>
            </a:r>
          </a:p>
        </p:txBody>
      </p:sp>
      <p:sp>
        <p:nvSpPr>
          <p:cNvPr id="225" name="Урок №20"/>
          <p:cNvSpPr txBox="1"/>
          <p:nvPr>
            <p:ph type="title"/>
          </p:nvPr>
        </p:nvSpPr>
        <p:spPr>
          <a:xfrm>
            <a:off x="1253889" y="2077358"/>
            <a:ext cx="12111936" cy="2012397"/>
          </a:xfrm>
          <a:prstGeom prst="rect">
            <a:avLst/>
          </a:prstGeom>
        </p:spPr>
        <p:txBody>
          <a:bodyPr/>
          <a:lstStyle>
            <a:lvl1pPr>
              <a:defRPr spc="-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Подведём итоги.</a:t>
            </a:r>
          </a:p>
        </p:txBody>
      </p:sp>
      <p:sp>
        <p:nvSpPr>
          <p:cNvPr id="226" name="Православная молитва"/>
          <p:cNvSpPr txBox="1"/>
          <p:nvPr/>
        </p:nvSpPr>
        <p:spPr>
          <a:xfrm>
            <a:off x="1201342" y="4659030"/>
            <a:ext cx="12444521" cy="689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b="1" sz="5500">
                <a:latin typeface="Arial"/>
                <a:ea typeface="Arial"/>
                <a:cs typeface="Arial"/>
                <a:sym typeface="Arial"/>
              </a:defRPr>
            </a:pPr>
            <a:r>
              <a:t>Иисус Христос учит обращаться к Богу: Богу, Который создал человека, галактики, Вселенную.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sz="5500">
                <a:latin typeface="Arial"/>
                <a:ea typeface="Arial"/>
                <a:cs typeface="Arial"/>
                <a:sym typeface="Arial"/>
              </a:defRPr>
            </a:pPr>
            <a:r>
              <a:t>Христиане обращаются к нему тёплыми и нежными словами «Отец наш», как сын или дочь обращаются к своим родителям.</a:t>
            </a:r>
          </a:p>
        </p:txBody>
      </p:sp>
      <p:pic>
        <p:nvPicPr>
          <p:cNvPr id="22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60734" y="0"/>
            <a:ext cx="914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Изображение"/>
          <p:cNvGrpSpPr/>
          <p:nvPr/>
        </p:nvGrpSpPr>
        <p:grpSpPr>
          <a:xfrm>
            <a:off x="12148369" y="3745550"/>
            <a:ext cx="11817056" cy="7439091"/>
            <a:chOff x="0" y="0"/>
            <a:chExt cx="11817055" cy="7439090"/>
          </a:xfrm>
        </p:grpSpPr>
        <p:pic>
          <p:nvPicPr>
            <p:cNvPr id="176" name="Изображение" descr="Изображение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"/>
            <a:stretch>
              <a:fillRect/>
            </a:stretch>
          </p:blipFill>
          <p:spPr>
            <a:xfrm>
              <a:off x="114399" y="114361"/>
              <a:ext cx="11588355" cy="7210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6" y="10"/>
                  </a:lnTo>
                  <a:lnTo>
                    <a:pt x="12" y="19"/>
                  </a:lnTo>
                  <a:lnTo>
                    <a:pt x="6" y="1081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7" name="Изображение" descr="Изображение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1817056" cy="7439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Что такое молитва?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Что такое молитва?</a:t>
            </a:r>
          </a:p>
        </p:txBody>
      </p:sp>
      <p:sp>
        <p:nvSpPr>
          <p:cNvPr id="180" name="Можно ли молиться своими словами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Можно ли молиться своими словами?</a:t>
            </a:r>
          </a:p>
        </p:txBody>
      </p:sp>
      <p:sp>
        <p:nvSpPr>
          <p:cNvPr id="181" name="Прежде всего, молитва - это разговор с богом, человек не навязывает своей воли богу, так ка любит Его, глубоко почитает и доверяет Ему.…"/>
          <p:cNvSpPr txBox="1"/>
          <p:nvPr>
            <p:ph type="body" idx="21"/>
          </p:nvPr>
        </p:nvSpPr>
        <p:spPr>
          <a:xfrm>
            <a:off x="1206499" y="4248503"/>
            <a:ext cx="10731040" cy="75072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60830" indent="-560830" defTabSz="2243271">
              <a:spcBef>
                <a:spcPts val="4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Прежде всего, молитва - это разговор с богом, человек не навязывает своей воли богу, так ка любит Его, глубоко почитает и доверяет Ему.</a:t>
            </a:r>
          </a:p>
          <a:p>
            <a:pPr marL="560830" indent="-560830" defTabSz="2243271">
              <a:spcBef>
                <a:spcPts val="4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Православная церковь бережно сохраняет множество древних молитв, но своими словами молиться не возбраняется. </a:t>
            </a:r>
          </a:p>
          <a:p>
            <a:pPr marL="560830" indent="-560830" defTabSz="2243271">
              <a:spcBef>
                <a:spcPts val="41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При молитве «от себя» следует избегать выражений «во моей воле», «как я хочу, пусть так и будет»</a:t>
            </a:r>
          </a:p>
        </p:txBody>
      </p:sp>
      <p:sp>
        <p:nvSpPr>
          <p:cNvPr id="182" name="Звезда"/>
          <p:cNvSpPr/>
          <p:nvPr/>
        </p:nvSpPr>
        <p:spPr>
          <a:xfrm>
            <a:off x="1084936" y="9882303"/>
            <a:ext cx="569535" cy="586828"/>
          </a:xfrm>
          <a:prstGeom prst="star5">
            <a:avLst>
              <a:gd name="adj" fmla="val 23271"/>
              <a:gd name="hf" fmla="val 105146"/>
              <a:gd name="vf" fmla="val 11055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Молитва-просьба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Молитва-просьба</a:t>
            </a:r>
          </a:p>
        </p:txBody>
      </p:sp>
      <p:sp>
        <p:nvSpPr>
          <p:cNvPr id="185" name="«Господи, помоги…»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«Господи, помоги…»</a:t>
            </a:r>
          </a:p>
        </p:txBody>
      </p:sp>
      <p:sp>
        <p:nvSpPr>
          <p:cNvPr id="186" name="Так говорят христиане, когда хотят попросить что то у бога. Чаще всего просят успехов в учёбе, здоровья, какого то добра для своих близких.…"/>
          <p:cNvSpPr txBox="1"/>
          <p:nvPr>
            <p:ph type="body" idx="21"/>
          </p:nvPr>
        </p:nvSpPr>
        <p:spPr>
          <a:xfrm>
            <a:off x="1206499" y="4248503"/>
            <a:ext cx="11478429" cy="8355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Так говорят христиане, когда хотят попросить что то у бога. Чаще всего просят успехов в учёбе, здоровья, какого то добра для своих близких.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Со временем, люди понимают, что учёба и спорт не самое главное. Люди начинают просить бога послать им радость, терпение, умение прощать.</a:t>
            </a:r>
          </a:p>
        </p:txBody>
      </p:sp>
      <p:pic>
        <p:nvPicPr>
          <p:cNvPr id="18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53723" y="508000"/>
            <a:ext cx="10160002" cy="127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Молитва-благодарение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Молитва-благодарение</a:t>
            </a:r>
          </a:p>
        </p:txBody>
      </p:sp>
      <p:sp>
        <p:nvSpPr>
          <p:cNvPr id="190" name="Часто ли люди выражают благодарность в молитве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Часто ли люди выражают благодарность в молитве?</a:t>
            </a:r>
          </a:p>
        </p:txBody>
      </p:sp>
      <p:sp>
        <p:nvSpPr>
          <p:cNvPr id="191" name="За что можно поблагодарить Бога?…"/>
          <p:cNvSpPr txBox="1"/>
          <p:nvPr>
            <p:ph type="body" idx="21"/>
          </p:nvPr>
        </p:nvSpPr>
        <p:spPr>
          <a:xfrm>
            <a:off x="1206499" y="6513910"/>
            <a:ext cx="16294842" cy="3917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За что можно поблагодарить Бога?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чём заключается взаимность на проявленную любовь?</a:t>
            </a:r>
          </a:p>
        </p:txBody>
      </p:sp>
      <p:sp>
        <p:nvSpPr>
          <p:cNvPr id="192" name="Прочитайте текст учебника, и дайте ответы на вопросы."/>
          <p:cNvSpPr txBox="1"/>
          <p:nvPr/>
        </p:nvSpPr>
        <p:spPr>
          <a:xfrm>
            <a:off x="1189089" y="4520746"/>
            <a:ext cx="16059746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Прочитайте текст учебника, и дайте ответы на вопросы.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Молитва-благодарение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Молитва-благодарение</a:t>
            </a:r>
          </a:p>
        </p:txBody>
      </p:sp>
      <p:sp>
        <p:nvSpPr>
          <p:cNvPr id="195" name="Часто ли люди выражают благодарность в молитве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Часто ли люди выражают благодарность в молитве?</a:t>
            </a:r>
          </a:p>
        </p:txBody>
      </p:sp>
      <p:sp>
        <p:nvSpPr>
          <p:cNvPr id="196" name="За что можно поблагодарить Бога? (За встречи с другими людьми, за события, за то, что они живут на земле)…"/>
          <p:cNvSpPr txBox="1"/>
          <p:nvPr>
            <p:ph type="body" idx="21"/>
          </p:nvPr>
        </p:nvSpPr>
        <p:spPr>
          <a:xfrm>
            <a:off x="1206499" y="6513910"/>
            <a:ext cx="16294841" cy="3917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За что можно поблагодарить Бога? (За встречи с другими людьми, за события, за то, что они живут на земле)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чём заключается взаимность на проявленную любовь?</a:t>
            </a:r>
          </a:p>
        </p:txBody>
      </p:sp>
      <p:sp>
        <p:nvSpPr>
          <p:cNvPr id="197" name="Прочитайте текст учебника, и дайте ответы на вопросы."/>
          <p:cNvSpPr txBox="1"/>
          <p:nvPr/>
        </p:nvSpPr>
        <p:spPr>
          <a:xfrm>
            <a:off x="1189089" y="4520746"/>
            <a:ext cx="16059746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Прочитайте текст учебника, и дайте ответы на вопросы.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Молитва-благодарение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Молитва-благодарение</a:t>
            </a:r>
          </a:p>
        </p:txBody>
      </p:sp>
      <p:sp>
        <p:nvSpPr>
          <p:cNvPr id="200" name="Часто ли люди выражают благодарность в молитве?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Часто ли люди выражают благодарность в молитве?</a:t>
            </a:r>
          </a:p>
        </p:txBody>
      </p:sp>
      <p:sp>
        <p:nvSpPr>
          <p:cNvPr id="201" name="За что можно поблагодарить Бога? (За встречи с другими людьми, за события, за то, что они живут на земле)…"/>
          <p:cNvSpPr txBox="1"/>
          <p:nvPr>
            <p:ph type="body" idx="21"/>
          </p:nvPr>
        </p:nvSpPr>
        <p:spPr>
          <a:xfrm>
            <a:off x="1206499" y="6513910"/>
            <a:ext cx="16294841" cy="3917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За что можно поблагодарить Бога? (За встречи с другими людьми, за события, за то, что они живут на земле)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 чём заключается взаимность на проявленную любовь? (В благодарности)</a:t>
            </a:r>
          </a:p>
        </p:txBody>
      </p:sp>
      <p:sp>
        <p:nvSpPr>
          <p:cNvPr id="202" name="Прочитайте текст учебника, и дайте ответы на вопросы."/>
          <p:cNvSpPr txBox="1"/>
          <p:nvPr/>
        </p:nvSpPr>
        <p:spPr>
          <a:xfrm>
            <a:off x="1189089" y="4520746"/>
            <a:ext cx="16059746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Прочитайте текст учебника, и дайте ответы на вопросы.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Молитва-славослòвия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Молитва-славослòвия</a:t>
            </a:r>
          </a:p>
        </p:txBody>
      </p:sp>
      <p:sp>
        <p:nvSpPr>
          <p:cNvPr id="205" name="«Слава Богу»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«Слава Богу»</a:t>
            </a:r>
          </a:p>
        </p:txBody>
      </p:sp>
      <p:sp>
        <p:nvSpPr>
          <p:cNvPr id="206" name="«Слава Богу» - Самая возвышенная и самая благородная из молитв.…"/>
          <p:cNvSpPr txBox="1"/>
          <p:nvPr>
            <p:ph type="body" idx="21"/>
          </p:nvPr>
        </p:nvSpPr>
        <p:spPr>
          <a:xfrm>
            <a:off x="1206499" y="4248503"/>
            <a:ext cx="11478429" cy="8355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«Слава Богу» - Самая возвышенная и самая благородная из молитв.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Такими молитвами люди не благодарят, а прославляют Бога.</a:t>
            </a:r>
          </a:p>
        </p:txBody>
      </p:sp>
      <p:pic>
        <p:nvPicPr>
          <p:cNvPr id="20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13193" y="1573764"/>
            <a:ext cx="7785440" cy="1056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Самая популярная молитва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Самая популярная молитва</a:t>
            </a:r>
          </a:p>
        </p:txBody>
      </p:sp>
      <p:sp>
        <p:nvSpPr>
          <p:cNvPr id="210" name="Подзаголовок слайда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1" name="«Отче наш» - Самая первая христианская молитва. Её как пример того, как нужно молиться, дал людям сам Исус Христос."/>
          <p:cNvSpPr txBox="1"/>
          <p:nvPr>
            <p:ph type="body" idx="21"/>
          </p:nvPr>
        </p:nvSpPr>
        <p:spPr>
          <a:xfrm>
            <a:off x="1206499" y="6513910"/>
            <a:ext cx="16294841" cy="39171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«Отче наш» - Самая первая христианская молитва. Её как пример того, как нужно молиться, дал людям сам Исус Христос.</a:t>
            </a:r>
          </a:p>
        </p:txBody>
      </p:sp>
      <p:sp>
        <p:nvSpPr>
          <p:cNvPr id="212" name="Самой популярной молитвой считается «Отче наш»"/>
          <p:cNvSpPr txBox="1"/>
          <p:nvPr/>
        </p:nvSpPr>
        <p:spPr>
          <a:xfrm>
            <a:off x="1189088" y="4520746"/>
            <a:ext cx="14940559" cy="780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Самой популярной молитвой считается «Отче наш»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BF4"/>
            </a:gs>
            <a:gs pos="100000">
              <a:srgbClr val="E3EAC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Текст молитвы «Отче наш»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Текст молитвы «Отче наш»</a:t>
            </a:r>
          </a:p>
        </p:txBody>
      </p:sp>
      <p:sp>
        <p:nvSpPr>
          <p:cNvPr id="215" name="Попробуйте перевести текст молитвы на современный лад."/>
          <p:cNvSpPr txBox="1"/>
          <p:nvPr>
            <p:ph type="body" sz="quarter" idx="1"/>
          </p:nvPr>
        </p:nvSpPr>
        <p:spPr>
          <a:xfrm>
            <a:off x="1206498" y="2372961"/>
            <a:ext cx="11751695" cy="20970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Попробуйте перевести текст молитвы на современный лад.</a:t>
            </a:r>
          </a:p>
        </p:txBody>
      </p:sp>
      <p:sp>
        <p:nvSpPr>
          <p:cNvPr id="216" name="Отче наш, Иже еси на небесе́х! Да святится имя Твое, да прии́дет Царствие Твое, да будет воля Твоя, яко на небеси́ и на земли́. Хлеб наш насущный да́ждь нам дне́сь; и оста́ви нам до́лги наша, якоже и мы оставляем должнико́м нашим; и не введи нас во искуш"/>
          <p:cNvSpPr txBox="1"/>
          <p:nvPr>
            <p:ph type="body" idx="21"/>
          </p:nvPr>
        </p:nvSpPr>
        <p:spPr>
          <a:xfrm>
            <a:off x="1206499" y="4248503"/>
            <a:ext cx="11478429" cy="8355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Отче наш, Иже еси на небесе́х!</a:t>
            </a:r>
            <a:br/>
            <a:r>
              <a:t>Да святится имя Твое, да прии́дет Царствие Твое,</a:t>
            </a:r>
            <a:br/>
            <a:r>
              <a:t>да будет воля Твоя, яко на небеси́ и на земли́.</a:t>
            </a:r>
            <a:br/>
            <a:r>
              <a:t>Хлеб наш насущный да́ждь нам дне́сь;</a:t>
            </a:r>
            <a:br/>
            <a:r>
              <a:t>и оста́ви нам до́лги наша, якоже и мы оставляем должнико́м нашим;</a:t>
            </a:r>
            <a:br/>
            <a:r>
              <a:t>и не введи нас во искушение, но изба́ви нас от лукаваго.</a:t>
            </a:r>
            <a:br/>
            <a:r>
              <a:t>Яко Твое есть Царство и сила, и слава, Отца, и Сына, и Святаго Духа, ныне и присно, и во веки веков. Аминь.</a:t>
            </a:r>
          </a:p>
        </p:txBody>
      </p:sp>
      <p:pic>
        <p:nvPicPr>
          <p:cNvPr id="21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10678" y="2223990"/>
            <a:ext cx="8351238" cy="11227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