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6858000" cy="9144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530" y="-10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3F0994AD-7E0E-4383-A58A-CE2618FCB3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9AF830D1-5427-4415-9332-52231DAC2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258867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9AF830D1-5427-4415-9332-52231DAC26B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04056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Relationship Id="rId5" Type="http://schemas.openxmlformats.org/officeDocument/2006/relationships/image" Target="../media/image4.jpeg" /><Relationship Id="rId6" Type="http://schemas.openxmlformats.org/officeDocument/2006/relationships/image" Target="../media/image5.jpeg" /><Relationship Id="rId7" Type="http://schemas.openxmlformats.org/officeDocument/2006/relationships/image" Target="../media/image6.jpeg" /><Relationship Id="rId8" Type="http://schemas.openxmlformats.org/officeDocument/2006/relationships/image" Target="../media/image7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Relationship Id="rId7" Type="http://schemas.openxmlformats.org/officeDocument/2006/relationships/image" Target="../media/image1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Relationship Id="rId6" Type="http://schemas.openxmlformats.org/officeDocument/2006/relationships/image" Target="../media/image18.jpeg" /><Relationship Id="rId7" Type="http://schemas.openxmlformats.org/officeDocument/2006/relationships/image" Target="../media/image1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image" Target="../media/image25.jpeg" /><Relationship Id="rId6" Type="http://schemas.openxmlformats.org/officeDocument/2006/relationships/image" Target="../media/image26.jpeg" /><Relationship Id="rId7" Type="http://schemas.openxmlformats.org/officeDocument/2006/relationships/image" Target="../media/image2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Relationship Id="rId6" Type="http://schemas.openxmlformats.org/officeDocument/2006/relationships/image" Target="../media/image3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jpeg" /><Relationship Id="rId3" Type="http://schemas.openxmlformats.org/officeDocument/2006/relationships/image" Target="../media/image33.jpeg" /><Relationship Id="rId4" Type="http://schemas.openxmlformats.org/officeDocument/2006/relationships/image" Target="../media/image34.jpeg" /><Relationship Id="rId5" Type="http://schemas.openxmlformats.org/officeDocument/2006/relationships/image" Target="../media/image3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Прямоугольник 18"/>
          <p:cNvSpPr/>
          <p:nvPr/>
        </p:nvSpPr>
        <p:spPr>
          <a:xfrm>
            <a:off x="3452021" y="6114838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529" y="6145614"/>
            <a:ext cx="3306439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8778" y="3189359"/>
            <a:ext cx="34147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137907"/>
            <a:ext cx="332424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6142" y="87945"/>
            <a:ext cx="34147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4847" y="92331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17" name="Рисунок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" y="1043608"/>
            <a:ext cx="3270714" cy="2160240"/>
          </a:xfrm>
          <a:prstGeom prst="rect">
            <a:avLst/>
          </a:prstGeom>
        </p:spPr>
      </p:pic>
      <p:pic>
        <p:nvPicPr>
          <p:cNvPr id="20" name="Рисунок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5" r="1"/>
          <a:stretch>
            <a:fillRect/>
          </a:stretch>
        </p:blipFill>
        <p:spPr>
          <a:xfrm>
            <a:off x="3270714" y="1043608"/>
            <a:ext cx="3587285" cy="21602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42381" y="307775"/>
            <a:ext cx="327071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улица </a:t>
            </a:r>
            <a:r>
              <a:rPr lang="ru-RU" sz="2400" smtClean="0">
                <a:latin typeface="Arial Black" panose="020b0a04020102020204" pitchFamily="34" charset="0"/>
              </a:rPr>
              <a:t>Ленина </a:t>
            </a:r>
          </a:p>
        </p:txBody>
      </p:sp>
      <p:pic>
        <p:nvPicPr>
          <p:cNvPr id="22" name="Рисунок 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" y="4067944"/>
            <a:ext cx="3306718" cy="21084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0516" y="3235018"/>
            <a:ext cx="3270716" cy="113877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улица Воровского </a:t>
            </a:r>
            <a:endParaRPr lang="ru-RU" sz="2400" smtClean="0">
              <a:latin typeface="Arial Black" pitchFamily="34" charset="0"/>
            </a:endParaRPr>
          </a:p>
          <a:p>
            <a:pPr algn="ctr"/>
            <a:endParaRPr lang="ru-RU" sz="200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9" y="6176392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улица Володарского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234091" y="184665"/>
            <a:ext cx="393305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000">
                <a:solidFill>
                  <a:prstClr val="black"/>
                </a:solidFill>
                <a:latin typeface="Arial Black" panose="020b0a04020102020204" pitchFamily="34" charset="0"/>
              </a:rPr>
              <a:t>улица </a:t>
            </a:r>
            <a:r>
              <a:rPr lang="ru-RU" sz="2000" smtClean="0">
                <a:solidFill>
                  <a:prstClr val="black"/>
                </a:solidFill>
                <a:latin typeface="Arial Black" panose="020b0a04020102020204" pitchFamily="34" charset="0"/>
              </a:rPr>
              <a:t>Вознесенская; Николаевская</a:t>
            </a:r>
            <a:endParaRPr lang="ru-RU" sz="200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923" y="3203847"/>
            <a:ext cx="331032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улица </a:t>
            </a:r>
            <a:endParaRPr lang="ru-RU" sz="2400" smtClean="0">
              <a:solidFill>
                <a:prstClr val="black"/>
              </a:solidFill>
              <a:latin typeface="Arial Black" pitchFamily="34" charset="0"/>
            </a:endParaRPr>
          </a:p>
          <a:p>
            <a:pPr lvl="0" algn="ctr"/>
            <a:r>
              <a:rPr lang="ru-RU" sz="2400" smtClean="0">
                <a:solidFill>
                  <a:prstClr val="black"/>
                </a:solidFill>
                <a:latin typeface="Arial Black" panose="020b0a04020102020204" pitchFamily="34" charset="0"/>
              </a:rPr>
              <a:t>Семёновская</a:t>
            </a:r>
            <a:endParaRPr lang="ru-RU" sz="240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204179"/>
            <a:ext cx="3324247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улица Никитская </a:t>
            </a:r>
          </a:p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 </a:t>
            </a: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4786" y="4067944"/>
            <a:ext cx="3506985" cy="213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" y="7020272"/>
            <a:ext cx="3306718" cy="2123728"/>
          </a:xfrm>
          <a:prstGeom prst="rect">
            <a:avLst/>
          </a:prstGeom>
        </p:spPr>
      </p:pic>
      <p:pic>
        <p:nvPicPr>
          <p:cNvPr id="25" name="Рисунок 2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47" y="7020272"/>
            <a:ext cx="3533752" cy="212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60645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2096852" y="1547665"/>
            <a:ext cx="2664295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87663" y="0"/>
            <a:ext cx="2664295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971600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483768"/>
            <a:ext cx="6858000" cy="13018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 </a:t>
            </a:r>
            <a:endParaRPr lang="ru-RU"/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«Кожилиться»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физически напрягаться, вытягивать жилы при физической работе.</a:t>
            </a:r>
          </a:p>
          <a:p>
            <a:pPr algn="ctr"/>
            <a:endParaRPr lang="ru-RU" b="1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«Веньгать»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реветь, ныть, надоедать из-за нытья, жаловаться. Обычно это слово употребляется по отношению к маленьким детям, которые ведут себя неподобающим образом.</a:t>
            </a:r>
            <a:endParaRPr lang="ru-RU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59103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/>
        </p:nvSpPr>
        <p:spPr>
          <a:xfrm>
            <a:off x="67912" y="0"/>
            <a:ext cx="6669360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912" y="2649494"/>
            <a:ext cx="6669360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396" y="5342629"/>
            <a:ext cx="6669360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6408" y="6359899"/>
            <a:ext cx="6858000" cy="23133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26408" y="3453116"/>
            <a:ext cx="6858000" cy="17669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83568"/>
            <a:ext cx="6858000" cy="1944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24714"/>
            <a:ext cx="6858000" cy="864852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«Вятская свистунья»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sz="2000">
                <a:latin typeface="Arial Black" panose="020b0a04020102020204" pitchFamily="34" charset="0"/>
              </a:rPr>
              <a:t>Обычно этот праздник отмечался в четвертую субботу после Пасхи. </a:t>
            </a:r>
            <a:endParaRPr lang="ru-RU" sz="2000" smtClean="0">
              <a:latin typeface="Arial Black" pitchFamily="34" charset="0"/>
            </a:endParaRPr>
          </a:p>
          <a:p>
            <a:pPr/>
            <a:r>
              <a:rPr lang="ru-RU" sz="2000">
                <a:latin typeface="Arial Black" panose="020b0a04020102020204" pitchFamily="34" charset="0"/>
              </a:rPr>
              <a:t>Люди шумели, свистели, перебрасывались глиняными </a:t>
            </a:r>
            <a:r>
              <a:rPr lang="ru-RU" sz="2000" smtClean="0">
                <a:latin typeface="Arial Black" panose="020b0a04020102020204" pitchFamily="34" charset="0"/>
              </a:rPr>
              <a:t>шариками. </a:t>
            </a:r>
          </a:p>
          <a:p>
            <a:pPr/>
            <a:r>
              <a:rPr lang="ru-RU" sz="2000" smtClean="0">
                <a:latin typeface="Arial Black" panose="020b0a04020102020204" pitchFamily="34" charset="0"/>
              </a:rPr>
              <a:t>В </a:t>
            </a:r>
            <a:r>
              <a:rPr lang="ru-RU" sz="2000">
                <a:latin typeface="Arial Black" panose="020b0a04020102020204" pitchFamily="34" charset="0"/>
              </a:rPr>
              <a:t>прошлом случались кулачные бои. Обязательно проводилась и ярмарка.</a:t>
            </a:r>
          </a:p>
          <a:p>
            <a:pPr/>
            <a:r>
              <a:rPr lang="ru-RU" sz="2000" b="1">
                <a:latin typeface="Arial Black" panose="020b0a04020102020204" pitchFamily="34" charset="0"/>
              </a:rPr>
              <a:t> </a:t>
            </a:r>
            <a:endParaRPr lang="ru-RU" sz="2000">
              <a:latin typeface="Arial Black" panose="020b0a04020102020204" pitchFamily="34" charset="0"/>
            </a:endParaRPr>
          </a:p>
          <a:p>
            <a:pPr algn="ctr"/>
            <a:r>
              <a:rPr lang="ru-RU" sz="2400" b="1">
                <a:latin typeface="Arial Black" panose="020b0a04020102020204" pitchFamily="34" charset="0"/>
              </a:rPr>
              <a:t>«Каравай ржаной уржумский»</a:t>
            </a:r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sz="2000" b="1">
                <a:latin typeface="Arial Black" panose="020b0a04020102020204" pitchFamily="34" charset="0"/>
              </a:rPr>
              <a:t> </a:t>
            </a:r>
            <a:endParaRPr lang="ru-RU" sz="2000">
              <a:latin typeface="Arial Black" panose="020b0a04020102020204" pitchFamily="34" charset="0"/>
            </a:endParaRPr>
          </a:p>
          <a:p>
            <a:pPr/>
            <a:r>
              <a:rPr lang="ru-RU" sz="2000" b="1" smtClean="0">
                <a:latin typeface="Arial Black" panose="020b0a04020102020204" pitchFamily="34" charset="0"/>
              </a:rPr>
              <a:t>Праздник </a:t>
            </a:r>
            <a:r>
              <a:rPr lang="ru-RU" sz="2000" b="1">
                <a:latin typeface="Arial Black" panose="020b0a04020102020204" pitchFamily="34" charset="0"/>
              </a:rPr>
              <a:t>ржаного </a:t>
            </a:r>
            <a:r>
              <a:rPr lang="ru-RU" sz="2000" b="1" smtClean="0">
                <a:latin typeface="Arial Black" panose="020b0a04020102020204" pitchFamily="34" charset="0"/>
              </a:rPr>
              <a:t>хлеба.</a:t>
            </a:r>
            <a:endParaRPr lang="ru-RU" sz="2000" b="1">
              <a:latin typeface="Arial Black" pitchFamily="34" charset="0"/>
            </a:endParaRPr>
          </a:p>
          <a:p>
            <a:pPr/>
            <a:r>
              <a:rPr lang="ru-RU" sz="2000" b="1" smtClean="0">
                <a:latin typeface="Arial Black" panose="020b0a04020102020204" pitchFamily="34" charset="0"/>
              </a:rPr>
              <a:t>Это </a:t>
            </a:r>
            <a:r>
              <a:rPr lang="ru-RU" sz="2000" b="1">
                <a:latin typeface="Arial Black" panose="020b0a04020102020204" pitchFamily="34" charset="0"/>
              </a:rPr>
              <a:t>современное название старинного праздника ярмарки под названием Белорецкая Троицкая ярмарка.</a:t>
            </a:r>
          </a:p>
          <a:p>
            <a:pPr/>
            <a:r>
              <a:rPr lang="ru-RU" sz="2000" b="1" smtClean="0">
                <a:latin typeface="Arial Black" panose="020b0a04020102020204" pitchFamily="34" charset="0"/>
              </a:rPr>
              <a:t>Сегодня </a:t>
            </a:r>
            <a:r>
              <a:rPr lang="ru-RU" sz="2000" b="1">
                <a:latin typeface="Arial Black" panose="020b0a04020102020204" pitchFamily="34" charset="0"/>
              </a:rPr>
              <a:t>это многодневный </a:t>
            </a:r>
            <a:r>
              <a:rPr lang="ru-RU" sz="2000" b="1" smtClean="0">
                <a:latin typeface="Arial Black" panose="020b0a04020102020204" pitchFamily="34" charset="0"/>
              </a:rPr>
              <a:t>праздник.</a:t>
            </a:r>
            <a:endParaRPr lang="ru-RU" sz="2000" b="1">
              <a:latin typeface="Arial Black" panose="020b0a04020102020204" pitchFamily="34" charset="0"/>
            </a:endParaRPr>
          </a:p>
          <a:p>
            <a:pPr/>
            <a:r>
              <a:rPr lang="ru-RU" sz="2000" b="1">
                <a:latin typeface="Arial Black" panose="020b0a04020102020204" pitchFamily="34" charset="0"/>
              </a:rPr>
              <a:t> </a:t>
            </a:r>
            <a:endParaRPr lang="ru-RU" sz="2000">
              <a:latin typeface="Arial Black" panose="020b0a04020102020204" pitchFamily="34" charset="0"/>
            </a:endParaRPr>
          </a:p>
          <a:p>
            <a:pPr algn="ctr"/>
            <a:r>
              <a:rPr lang="ru-RU" sz="2000" b="1">
                <a:latin typeface="Arial Black" panose="020b0a04020102020204" pitchFamily="34" charset="0"/>
              </a:rPr>
              <a:t> </a:t>
            </a:r>
            <a:r>
              <a:rPr lang="ru-RU" sz="2400" b="1">
                <a:latin typeface="Arial Black" panose="020b0a04020102020204" pitchFamily="34" charset="0"/>
              </a:rPr>
              <a:t>«Алексеевская ярмарка» в Котельническом районе</a:t>
            </a:r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sz="2000" b="1">
                <a:latin typeface="Arial Black" panose="020b0a04020102020204" pitchFamily="34" charset="0"/>
              </a:rPr>
              <a:t> </a:t>
            </a:r>
            <a:endParaRPr lang="ru-RU" sz="2000" smtClean="0">
              <a:latin typeface="Arial Black" panose="020b0a04020102020204" pitchFamily="34" charset="0"/>
            </a:endParaRPr>
          </a:p>
          <a:p>
            <a:pPr/>
            <a:r>
              <a:rPr lang="ru-RU" sz="2000" b="1" smtClean="0">
                <a:latin typeface="Arial Black" panose="020b0a04020102020204" pitchFamily="34" charset="0"/>
              </a:rPr>
              <a:t>Проводилась </a:t>
            </a:r>
            <a:r>
              <a:rPr lang="ru-RU" sz="2000" b="1">
                <a:latin typeface="Arial Black" panose="020b0a04020102020204" pitchFamily="34" charset="0"/>
              </a:rPr>
              <a:t>ежегодно в марте</a:t>
            </a:r>
            <a:r>
              <a:rPr lang="ru-RU" sz="2000" b="1" smtClean="0">
                <a:latin typeface="Arial Black" panose="020b0a04020102020204" pitchFamily="34" charset="0"/>
              </a:rPr>
              <a:t>.</a:t>
            </a:r>
          </a:p>
          <a:p>
            <a:pPr/>
            <a:r>
              <a:rPr lang="ru-RU" sz="2000">
                <a:latin typeface="Arial Black" panose="020b0a04020102020204" pitchFamily="34" charset="0"/>
              </a:rPr>
              <a:t>Оборот </a:t>
            </a:r>
            <a:r>
              <a:rPr lang="ru-RU" sz="2000" smtClean="0">
                <a:latin typeface="Arial Black" panose="020b0a04020102020204" pitchFamily="34" charset="0"/>
              </a:rPr>
              <a:t>за </a:t>
            </a:r>
            <a:r>
              <a:rPr lang="ru-RU" sz="2000">
                <a:latin typeface="Arial Black" panose="020b0a04020102020204" pitchFamily="34" charset="0"/>
              </a:rPr>
              <a:t>три недели торгов достигал 2 миллионов </a:t>
            </a:r>
            <a:r>
              <a:rPr lang="ru-RU" sz="2000" smtClean="0">
                <a:latin typeface="Arial Black" panose="020b0a04020102020204" pitchFamily="34" charset="0"/>
              </a:rPr>
              <a:t>рублей серебром.</a:t>
            </a:r>
          </a:p>
          <a:p>
            <a:pPr/>
            <a:r>
              <a:rPr lang="ru-RU" sz="2000" smtClean="0">
                <a:latin typeface="Arial Black" panose="020b0a04020102020204" pitchFamily="34" charset="0"/>
              </a:rPr>
              <a:t>Главными </a:t>
            </a:r>
            <a:r>
              <a:rPr lang="ru-RU" sz="2000">
                <a:latin typeface="Arial Black" panose="020b0a04020102020204" pitchFamily="34" charset="0"/>
              </a:rPr>
              <a:t>предметами торговли </a:t>
            </a:r>
            <a:r>
              <a:rPr lang="ru-RU" sz="2000" smtClean="0">
                <a:latin typeface="Arial Black" panose="020b0a04020102020204" pitchFamily="34" charset="0"/>
              </a:rPr>
              <a:t>были </a:t>
            </a:r>
            <a:r>
              <a:rPr lang="ru-RU" sz="2000">
                <a:latin typeface="Arial Black" panose="020b0a04020102020204" pitchFamily="34" charset="0"/>
              </a:rPr>
              <a:t>красный товар (текстиль, ткани, мануфактура), индиго, льняная </a:t>
            </a:r>
            <a:r>
              <a:rPr lang="ru-RU" sz="2000" smtClean="0">
                <a:latin typeface="Arial Black" panose="020b0a04020102020204" pitchFamily="34" charset="0"/>
              </a:rPr>
              <a:t>кудель, </a:t>
            </a:r>
            <a:r>
              <a:rPr lang="ru-RU" sz="2000">
                <a:latin typeface="Arial Black" panose="020b0a04020102020204" pitchFamily="34" charset="0"/>
              </a:rPr>
              <a:t>шкуры пушных зверей и лошади. </a:t>
            </a:r>
          </a:p>
        </p:txBody>
      </p:sp>
    </p:spTree>
    <p:extLst>
      <p:ext uri="{BB962C8B-B14F-4D97-AF65-F5344CB8AC3E}">
        <p14:creationId xmlns:p14="http://schemas.microsoft.com/office/powerpoint/2010/main" val="333615447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" name="Прямоугольник 27"/>
          <p:cNvSpPr/>
          <p:nvPr/>
        </p:nvSpPr>
        <p:spPr>
          <a:xfrm flipH="1" flipV="1">
            <a:off x="293872" y="7843111"/>
            <a:ext cx="2633622" cy="13008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flipH="1" flipV="1">
            <a:off x="293872" y="6445831"/>
            <a:ext cx="2633622" cy="13455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flipH="1" flipV="1">
            <a:off x="56771" y="5436095"/>
            <a:ext cx="2991385" cy="7607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flipH="1" flipV="1">
            <a:off x="293872" y="4121718"/>
            <a:ext cx="2775270" cy="11703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flipH="1" flipV="1">
            <a:off x="112764" y="3156172"/>
            <a:ext cx="3237169" cy="8645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 flipV="1">
            <a:off x="414538" y="2085161"/>
            <a:ext cx="2633622" cy="9708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flipH="1" flipV="1">
            <a:off x="3643028" y="7080144"/>
            <a:ext cx="2880052" cy="13455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H="1" flipV="1">
            <a:off x="3200178" y="5652120"/>
            <a:ext cx="3657821" cy="13455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flipH="1" flipV="1">
            <a:off x="3889458" y="4389851"/>
            <a:ext cx="2771048" cy="8092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H="1" flipV="1">
            <a:off x="3789040" y="2801416"/>
            <a:ext cx="2734040" cy="13875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2242" y="4083"/>
            <a:ext cx="6669360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3820" y="675594"/>
            <a:ext cx="6858000" cy="10880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52400"/>
            <a:ext cx="6858000" cy="166199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Праздник </a:t>
            </a:r>
            <a:r>
              <a:rPr lang="ru-RU" sz="2400" b="1">
                <a:latin typeface="Arial Black" panose="020b0a04020102020204" pitchFamily="34" charset="0"/>
              </a:rPr>
              <a:t>"Истобенский огурец"</a:t>
            </a:r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 </a:t>
            </a:r>
            <a:endParaRPr lang="ru-RU" smtClean="0">
              <a:latin typeface="Arial Black" pitchFamily="34" charset="0"/>
            </a:endParaRPr>
          </a:p>
          <a:p>
            <a:pPr/>
            <a:r>
              <a:rPr lang="ru-RU" sz="2000">
                <a:latin typeface="Arial Black" panose="020b0a04020102020204" pitchFamily="34" charset="0"/>
              </a:rPr>
              <a:t>Ф</a:t>
            </a:r>
            <a:r>
              <a:rPr lang="ru-RU" sz="2000" smtClean="0">
                <a:latin typeface="Arial Black" panose="020b0a04020102020204" pitchFamily="34" charset="0"/>
              </a:rPr>
              <a:t>естиваль </a:t>
            </a:r>
            <a:r>
              <a:rPr lang="ru-RU" sz="2000">
                <a:latin typeface="Arial Black" panose="020b0a04020102020204" pitchFamily="34" charset="0"/>
              </a:rPr>
              <a:t>народного творчества и юмора.</a:t>
            </a:r>
            <a:endParaRPr lang="ru-RU" sz="2000" b="1" smtClean="0">
              <a:latin typeface="Arial Black" pitchFamily="34" charset="0"/>
            </a:endParaRPr>
          </a:p>
          <a:p>
            <a:pPr/>
            <a:r>
              <a:rPr lang="ru-RU" sz="2000">
                <a:latin typeface="Arial Black" panose="020b0a04020102020204" pitchFamily="34" charset="0"/>
              </a:rPr>
              <a:t>В программе праздника: ярмарка, чемпионат по громкости огуречного </a:t>
            </a:r>
            <a:r>
              <a:rPr lang="ru-RU" sz="2000" smtClean="0">
                <a:latin typeface="Arial Black" panose="020b0a04020102020204" pitchFamily="34" charset="0"/>
              </a:rPr>
              <a:t>хруста.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20093" y="3357600"/>
            <a:ext cx="350288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Изделия из </a:t>
            </a:r>
            <a:r>
              <a:rPr lang="ru-RU" sz="2400" b="1" smtClean="0">
                <a:latin typeface="Arial Black" panose="020b0a04020102020204" pitchFamily="34" charset="0"/>
              </a:rPr>
              <a:t>капа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40828" y="5550495"/>
            <a:ext cx="3429000" cy="46166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 b="1" err="1" smtClean="0">
                <a:latin typeface="Arial Black" panose="020b0a04020102020204" pitchFamily="34" charset="0"/>
              </a:rPr>
              <a:t>Лозоплетение </a:t>
            </a:r>
            <a:endParaRPr lang="ru-RU" sz="240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599" y="6703112"/>
            <a:ext cx="1959191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Глиняная </a:t>
            </a:r>
            <a:endParaRPr lang="ru-RU" sz="2400" b="1" smtClean="0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игрушка</a:t>
            </a:r>
            <a:endParaRPr lang="ru-RU" sz="240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01" y="4327206"/>
            <a:ext cx="2733441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Изготовление </a:t>
            </a: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матрёшек</a:t>
            </a:r>
            <a:endParaRPr lang="ru-RU" sz="240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167" y="8100392"/>
            <a:ext cx="208903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Плетение </a:t>
            </a:r>
            <a:endParaRPr lang="ru-RU" sz="2400" b="1" smtClean="0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из </a:t>
            </a:r>
            <a:r>
              <a:rPr lang="ru-RU" sz="2400" b="1">
                <a:latin typeface="Arial Black" panose="020b0a04020102020204" pitchFamily="34" charset="0"/>
              </a:rPr>
              <a:t>соломы</a:t>
            </a:r>
            <a:endParaRPr lang="ru-RU" sz="2400">
              <a:latin typeface="Arial Black" panose="020b0a040201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/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/>
            <a:endParaRPr lang="ru-RU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2078" y="2339752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b="1">
                <a:latin typeface="Arial Black" panose="020b0a04020102020204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alt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itchFamily="18" charset="0"/>
              </a:rPr>
              <a:t>ружево</a:t>
            </a:r>
            <a:endParaRPr kumimoji="0" lang="ru-RU" alt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55336" y="2843382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 smtClean="0">
                <a:latin typeface="Arial Black" panose="020b0a04020102020204" pitchFamily="34" charset="0"/>
              </a:rPr>
              <a:t>Производство </a:t>
            </a:r>
            <a:r>
              <a:rPr lang="ru-RU" sz="2400">
                <a:latin typeface="Arial Black" panose="020b0a04020102020204" pitchFamily="34" charset="0"/>
              </a:rPr>
              <a:t>фарфора и керамики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26884" y="4563665"/>
            <a:ext cx="2496196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Резная кость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20466" y="5781327"/>
            <a:ext cx="3637534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smtClean="0">
                <a:latin typeface="Arial Black" panose="020b0a04020102020204" pitchFamily="34" charset="0"/>
              </a:rPr>
              <a:t>Плетение </a:t>
            </a:r>
          </a:p>
          <a:p>
            <a:pPr algn="ctr"/>
            <a:r>
              <a:rPr lang="ru-RU" sz="2400" smtClean="0">
                <a:latin typeface="Arial Black" panose="020b0a04020102020204" pitchFamily="34" charset="0"/>
              </a:rPr>
              <a:t>из </a:t>
            </a:r>
            <a:r>
              <a:rPr lang="ru-RU" sz="2400">
                <a:latin typeface="Arial Black" panose="020b0a04020102020204" pitchFamily="34" charset="0"/>
              </a:rPr>
              <a:t>конского волоса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89458" y="7270513"/>
            <a:ext cx="2387192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Выделка </a:t>
            </a:r>
            <a:endParaRPr lang="ru-RU" sz="2400" smtClean="0">
              <a:latin typeface="Arial Black" panose="020b0a04020102020204" pitchFamily="34" charset="0"/>
            </a:endParaRPr>
          </a:p>
          <a:p>
            <a:pPr algn="ctr"/>
            <a:r>
              <a:rPr lang="ru-RU" sz="2400" smtClean="0">
                <a:latin typeface="Arial Black" panose="020b0a04020102020204" pitchFamily="34" charset="0"/>
              </a:rPr>
              <a:t>кожи </a:t>
            </a:r>
            <a:r>
              <a:rPr lang="ru-RU" sz="2400">
                <a:latin typeface="Arial Black" panose="020b0a04020102020204" pitchFamily="34" charset="0"/>
              </a:rPr>
              <a:t>и меха</a:t>
            </a:r>
          </a:p>
        </p:txBody>
      </p:sp>
    </p:spTree>
    <p:extLst>
      <p:ext uri="{BB962C8B-B14F-4D97-AF65-F5344CB8AC3E}">
        <p14:creationId xmlns:p14="http://schemas.microsoft.com/office/powerpoint/2010/main" val="57432604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" name="Прямоугольник 19"/>
          <p:cNvSpPr/>
          <p:nvPr/>
        </p:nvSpPr>
        <p:spPr>
          <a:xfrm>
            <a:off x="3475712" y="6261283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-27390" y="6261284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484477" y="2916459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-15811" y="2916459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75712" y="0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-45022" y="37709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8"/>
          <a:stretch>
            <a:fillRect/>
          </a:stretch>
        </p:blipFill>
        <p:spPr bwMode="auto">
          <a:xfrm>
            <a:off x="3445024" y="930260"/>
            <a:ext cx="3380312" cy="210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" y="971600"/>
            <a:ext cx="3296274" cy="20634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9000" y="99263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улица Карла Маркса </a:t>
            </a:r>
            <a:endParaRPr lang="ru-RU" sz="2400" smtClean="0"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" y="7092281"/>
            <a:ext cx="3311361" cy="205172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854" y="7092282"/>
            <a:ext cx="3513146" cy="20517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08849" y="6445949"/>
            <a:ext cx="3429000" cy="46166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улица </a:t>
            </a:r>
            <a:r>
              <a:rPr lang="ru-RU" sz="2400" smtClean="0">
                <a:latin typeface="Arial Black" panose="020b0a04020102020204" pitchFamily="34" charset="0"/>
              </a:rPr>
              <a:t>Герцена</a:t>
            </a:r>
            <a:endParaRPr lang="ru-RU" sz="240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97" y="0"/>
            <a:ext cx="3549151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улица Владимирская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97" y="6261284"/>
            <a:ext cx="3138496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400" smtClean="0">
                <a:solidFill>
                  <a:prstClr val="black"/>
                </a:solidFill>
                <a:latin typeface="Arial Black" panose="020b0a04020102020204" pitchFamily="34" charset="0"/>
              </a:rPr>
              <a:t>улица </a:t>
            </a:r>
            <a:r>
              <a:rPr lang="ru-RU" sz="2400" err="1">
                <a:solidFill>
                  <a:prstClr val="black"/>
                </a:solidFill>
                <a:latin typeface="Arial Black" panose="020b0a04020102020204" pitchFamily="34" charset="0"/>
              </a:rPr>
              <a:t>Копанская</a:t>
            </a:r>
            <a:endParaRPr lang="ru-RU" sz="240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66947" y="3037722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 smtClean="0">
                <a:latin typeface="Arial Black" panose="020b0a04020102020204" pitchFamily="34" charset="0"/>
              </a:rPr>
              <a:t>Улица </a:t>
            </a:r>
          </a:p>
          <a:p>
            <a:pPr algn="ctr"/>
            <a:r>
              <a:rPr lang="ru-RU" sz="2400" smtClean="0">
                <a:latin typeface="Arial Black" panose="020b0a04020102020204" pitchFamily="34" charset="0"/>
              </a:rPr>
              <a:t>Преображенская </a:t>
            </a:r>
            <a:r>
              <a:rPr lang="ru-RU" sz="2400" smtClean="0"/>
              <a:t> </a:t>
            </a:r>
            <a:endParaRPr lang="ru-RU" sz="2400"/>
          </a:p>
        </p:txBody>
      </p:sp>
      <p:sp>
        <p:nvSpPr>
          <p:cNvPr id="14" name="Прямоугольник 13"/>
          <p:cNvSpPr/>
          <p:nvPr/>
        </p:nvSpPr>
        <p:spPr>
          <a:xfrm>
            <a:off x="670968" y="3037722"/>
            <a:ext cx="1832554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lvl="0" algn="ctr"/>
            <a:r>
              <a:rPr lang="ru-RU" sz="2400" smtClean="0">
                <a:solidFill>
                  <a:prstClr val="black"/>
                </a:solidFill>
                <a:latin typeface="Arial Black" panose="020b0a04020102020204" pitchFamily="34" charset="0"/>
              </a:rPr>
              <a:t>Улица </a:t>
            </a:r>
          </a:p>
          <a:p>
            <a:pPr lvl="0" algn="ctr"/>
            <a:r>
              <a:rPr lang="ru-RU" sz="2400" smtClean="0">
                <a:solidFill>
                  <a:prstClr val="black"/>
                </a:solidFill>
                <a:latin typeface="Arial Black" panose="020b0a04020102020204" pitchFamily="34" charset="0"/>
              </a:rPr>
              <a:t>Энгельса</a:t>
            </a:r>
            <a:endParaRPr lang="ru-RU" sz="240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022" y="3802690"/>
            <a:ext cx="3490046" cy="230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zlobi\Desktop\uOlYCQLP99Q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4477" y="3831311"/>
            <a:ext cx="3402705" cy="226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1302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" name="Прямоугольник 16"/>
          <p:cNvSpPr/>
          <p:nvPr/>
        </p:nvSpPr>
        <p:spPr>
          <a:xfrm>
            <a:off x="823505" y="6156756"/>
            <a:ext cx="5009705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62234" y="3109002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-34847" y="3022797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42109" y="0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41457" y="-30778"/>
            <a:ext cx="3411470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-2408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 smtClean="0">
                <a:latin typeface="Arial Black" panose="020b0a04020102020204" pitchFamily="34" charset="0"/>
              </a:rPr>
              <a:t>Улица Большевиков  </a:t>
            </a:r>
            <a:endParaRPr lang="ru-RU" sz="240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61048" y="0"/>
            <a:ext cx="3005642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улица Казанская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75" y="828589"/>
            <a:ext cx="3454944" cy="229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8999" y="828589"/>
            <a:ext cx="3437691" cy="229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898786"/>
            <a:ext cx="3428999" cy="236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8"/>
          <a:stretch>
            <a:fillRect/>
          </a:stretch>
        </p:blipFill>
        <p:spPr bwMode="auto">
          <a:xfrm>
            <a:off x="3428999" y="3915348"/>
            <a:ext cx="3437691" cy="234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53469" y="3109002"/>
            <a:ext cx="3429000" cy="1107996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Октябрьский проспект </a:t>
            </a:r>
            <a:endParaRPr lang="ru-RU" sz="2400" smtClean="0">
              <a:latin typeface="Arial Black" panose="020b0a04020102020204" pitchFamily="34" charset="0"/>
            </a:endParaRPr>
          </a:p>
          <a:p>
            <a:pPr/>
            <a:r>
              <a:rPr lang="ru-RU" smtClean="0"/>
              <a:t>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3635" y="3318755"/>
            <a:ext cx="320472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lvl="0" algn="ctr"/>
            <a:r>
              <a:rPr lang="ru-RU" sz="2400">
                <a:solidFill>
                  <a:prstClr val="black"/>
                </a:solidFill>
                <a:latin typeface="Arial Black" panose="020b0a04020102020204" pitchFamily="34" charset="0"/>
              </a:rPr>
              <a:t>улица </a:t>
            </a:r>
            <a:r>
              <a:rPr lang="ru-RU" sz="2400" err="1" smtClean="0">
                <a:solidFill>
                  <a:prstClr val="black"/>
                </a:solidFill>
                <a:latin typeface="Arial Black" panose="020b0a04020102020204" pitchFamily="34" charset="0"/>
              </a:rPr>
              <a:t>Гласисная</a:t>
            </a:r>
            <a:endParaRPr lang="ru-RU" sz="240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3469" y="6942305"/>
            <a:ext cx="3436433" cy="220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6" t="28107" r="25817" b="16718"/>
          <a:stretch>
            <a:fillRect/>
          </a:stretch>
        </p:blipFill>
        <p:spPr bwMode="auto">
          <a:xfrm>
            <a:off x="-12795" y="6942305"/>
            <a:ext cx="3441793" cy="223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3506" y="6372200"/>
            <a:ext cx="5009705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/>
            <a:r>
              <a:rPr lang="ru-RU" sz="2400">
                <a:latin typeface="Arial Black" panose="020b0a04020102020204" pitchFamily="34" charset="0"/>
              </a:rPr>
              <a:t>Александро-Невский собор</a:t>
            </a:r>
          </a:p>
        </p:txBody>
      </p:sp>
    </p:spTree>
    <p:extLst>
      <p:ext uri="{BB962C8B-B14F-4D97-AF65-F5344CB8AC3E}">
        <p14:creationId xmlns:p14="http://schemas.microsoft.com/office/powerpoint/2010/main" val="198001476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ик 9"/>
          <p:cNvSpPr/>
          <p:nvPr/>
        </p:nvSpPr>
        <p:spPr>
          <a:xfrm>
            <a:off x="685700" y="4860612"/>
            <a:ext cx="4718541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9805" y="28703"/>
            <a:ext cx="4359953" cy="798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7" name="Рисунок 6" descr="https://usa4.ru/wp-content/uploads/posts/81277bd32adc7dd07612a3a91ae877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7" t="-1" r="19060" b="-131"/>
          <a:stretch>
            <a:fillRect/>
          </a:stretch>
        </p:blipFill>
        <p:spPr bwMode="auto">
          <a:xfrm>
            <a:off x="-10822" y="5684606"/>
            <a:ext cx="3272846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Вятка. Александровский косте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62024" y="5684606"/>
            <a:ext cx="2700829" cy="34760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92696" y="5076056"/>
            <a:ext cx="4711546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Александровский костел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80728" y="168331"/>
            <a:ext cx="483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latin typeface="Arial Black" panose="020b0a04020102020204" pitchFamily="34" charset="0"/>
              </a:rPr>
              <a:t>Вятская филармония</a:t>
            </a:r>
            <a:endParaRPr lang="ru-RU" sz="240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94228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Прямоугольник 14"/>
          <p:cNvSpPr/>
          <p:nvPr/>
        </p:nvSpPr>
        <p:spPr>
          <a:xfrm>
            <a:off x="1073624" y="6175119"/>
            <a:ext cx="4718541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5712" y="3060412"/>
            <a:ext cx="5014366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3669" y="5838"/>
            <a:ext cx="5511635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2" name="Рисунок 1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27584"/>
            <a:ext cx="3467100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oto-land.ru/uploads/images/viatka/all/01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4984" y="827584"/>
            <a:ext cx="3504565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53669" y="179512"/>
            <a:ext cx="5626861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Особняк купца Т. Ф. Булычева </a:t>
            </a:r>
          </a:p>
        </p:txBody>
      </p:sp>
      <p:pic>
        <p:nvPicPr>
          <p:cNvPr id="5" name="Рисунок 4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851920"/>
            <a:ext cx="3448050" cy="2395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3119" y="3851920"/>
            <a:ext cx="3728293" cy="23958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956021" y="3275856"/>
            <a:ext cx="498405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Свято-Серафимский собор </a:t>
            </a:r>
          </a:p>
        </p:txBody>
      </p:sp>
      <p:pic>
        <p:nvPicPr>
          <p:cNvPr id="8" name="Рисунок 7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876256"/>
            <a:ext cx="4077072" cy="2276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t="7809" r="9112" b="19315"/>
          <a:stretch>
            <a:fillRect/>
          </a:stretch>
        </p:blipFill>
        <p:spPr bwMode="auto">
          <a:xfrm>
            <a:off x="3173119" y="6876256"/>
            <a:ext cx="3699091" cy="22760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932690" y="6390563"/>
            <a:ext cx="270458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 b="1">
                <a:latin typeface="Arial Black" panose="020b0a04020102020204" pitchFamily="34" charset="0"/>
              </a:rPr>
              <a:t>Дом Витберга </a:t>
            </a:r>
          </a:p>
        </p:txBody>
      </p:sp>
    </p:spTree>
    <p:extLst>
      <p:ext uri="{BB962C8B-B14F-4D97-AF65-F5344CB8AC3E}">
        <p14:creationId xmlns:p14="http://schemas.microsoft.com/office/powerpoint/2010/main" val="138368005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967268" y="8040687"/>
            <a:ext cx="4910004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8354" y="3548208"/>
            <a:ext cx="6101242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93600" y="0"/>
            <a:ext cx="4718541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2" name="Рисунок 1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86"/>
          <a:stretch>
            <a:fillRect/>
          </a:stretch>
        </p:blipFill>
        <p:spPr bwMode="auto">
          <a:xfrm>
            <a:off x="-30453" y="761599"/>
            <a:ext cx="3356992" cy="2745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vsegda-pomnim.com/uploads/posts/2022-01/1642846673_39-vsegda-pomnim-com-p-spasskii-sobor-kirov-foto-4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6539" y="761599"/>
            <a:ext cx="3501008" cy="28206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318427" y="185535"/>
            <a:ext cx="3108543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Спасский собор </a:t>
            </a:r>
          </a:p>
        </p:txBody>
      </p:sp>
      <p:pic>
        <p:nvPicPr>
          <p:cNvPr id="5" name="Рисунок 4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11748" r="25979"/>
          <a:stretch>
            <a:fillRect/>
          </a:stretch>
        </p:blipFill>
        <p:spPr bwMode="auto">
          <a:xfrm>
            <a:off x="-30453" y="4394740"/>
            <a:ext cx="3175000" cy="33775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img-fotki.yandex.ru/get/120725/97833783.1254/0_183bf6_6863824c_orig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6" r="21047"/>
          <a:stretch>
            <a:fillRect/>
          </a:stretch>
        </p:blipFill>
        <p:spPr bwMode="auto">
          <a:xfrm>
            <a:off x="3840244" y="4425413"/>
            <a:ext cx="2987303" cy="33938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0688" y="3763652"/>
            <a:ext cx="6078908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Успенский Трифонов монастырь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6712" y="8071465"/>
            <a:ext cx="5209957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Царево-Константиновская Знаменская церковь </a:t>
            </a:r>
          </a:p>
        </p:txBody>
      </p:sp>
    </p:spTree>
    <p:extLst>
      <p:ext uri="{BB962C8B-B14F-4D97-AF65-F5344CB8AC3E}">
        <p14:creationId xmlns:p14="http://schemas.microsoft.com/office/powerpoint/2010/main" val="2949380545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362109" y="7812940"/>
            <a:ext cx="5945968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9735" y="2995295"/>
            <a:ext cx="5029291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2" name="Рисунок 1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3789040" cy="2995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un9-19.userapi.com/impg/NChwxPlIREZ9SuZNz8Pc4owtI8GQjPXW09r_qQ/c1cxDY0CwWQ.jpg?size=467x604&amp;quality=95&amp;sign=c04de55cef0b2413ec4a5be03c9b1129&amp;c_uniq_tag=b5xDQSFXCFu0hPM_PA01AdPLsKXCUV4Ddg0pwSsgWdQ&amp;type=albu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89040" y="0"/>
            <a:ext cx="3068960" cy="29952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826154" y="3085724"/>
            <a:ext cx="5062872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Церковь Рождества Иоанна Предтечи </a:t>
            </a:r>
          </a:p>
        </p:txBody>
      </p:sp>
      <p:pic>
        <p:nvPicPr>
          <p:cNvPr id="5" name="Рисунок 4" descr="https://www.7kholmov.ru/wp-content/gallery/o37-1/o37-1-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923928"/>
            <a:ext cx="3212976" cy="367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7kholmov.ru/wp-content/gallery/o37-1/o37-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3" t="1737" r="14620"/>
          <a:stretch>
            <a:fillRect/>
          </a:stretch>
        </p:blipFill>
        <p:spPr bwMode="auto">
          <a:xfrm>
            <a:off x="3357590" y="3916721"/>
            <a:ext cx="3501008" cy="36813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07103" y="8028384"/>
            <a:ext cx="590097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400">
                <a:latin typeface="Arial Black" panose="020b0a04020102020204" pitchFamily="34" charset="0"/>
              </a:rPr>
              <a:t>Кировский драматический театр</a:t>
            </a:r>
          </a:p>
        </p:txBody>
      </p:sp>
    </p:spTree>
    <p:extLst>
      <p:ext uri="{BB962C8B-B14F-4D97-AF65-F5344CB8AC3E}">
        <p14:creationId xmlns:p14="http://schemas.microsoft.com/office/powerpoint/2010/main" val="93356767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-13393" y="6560073"/>
            <a:ext cx="6858000" cy="9927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00809" y="7552783"/>
            <a:ext cx="3456384" cy="892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87664" y="5436096"/>
            <a:ext cx="2664295" cy="936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2" name="Рисунок 1" descr=" Краткое описание&#10;Киров, Вятка, Хлынов — за более чем восемь веков этот город сменил не одно название, но сумел сохранить дух и атмосферу минувших эпох.-3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5959"/>
            <a:ext cx="4022090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vyatkawalks.ru/upload/medialibrary/f47/f4734bfd79f04ad32ae829bc5f9bf21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610241"/>
            <a:ext cx="4019550" cy="265557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-13393" y="8373402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8569" y="5263428"/>
            <a:ext cx="6858000" cy="4154984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endParaRPr lang="ru-RU" sz="2400" smtClean="0">
              <a:latin typeface="Arial Black" panose="020b0a04020102020204" pitchFamily="34" charset="0"/>
            </a:endParaRPr>
          </a:p>
          <a:p>
            <a:pPr algn="ctr"/>
            <a:r>
              <a:rPr lang="ru-RU" sz="2400" smtClean="0">
                <a:latin typeface="Arial Black" panose="020b0a04020102020204" pitchFamily="34" charset="0"/>
              </a:rPr>
              <a:t>«Баско»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 algn="ctr"/>
            <a:r>
              <a:rPr lang="ru-RU">
                <a:latin typeface="Arial Black" panose="020b0a04020102020204" pitchFamily="34" charset="0"/>
              </a:rPr>
              <a:t> </a:t>
            </a:r>
          </a:p>
          <a:p>
            <a:pPr/>
            <a:r>
              <a:rPr lang="ru-RU">
                <a:latin typeface="Arial Black" panose="020b0a04020102020204" pitchFamily="34" charset="0"/>
              </a:rPr>
              <a:t>значит хорошо/хороший, красиво/красивый. Обычно так говорят про девушку, которая выглядит очень привлекательно</a:t>
            </a:r>
            <a:r>
              <a:rPr lang="ru-RU" smtClean="0">
                <a:latin typeface="Arial Black" panose="020b0a04020102020204" pitchFamily="34" charset="0"/>
              </a:rPr>
              <a:t>.</a:t>
            </a:r>
          </a:p>
          <a:p>
            <a:pPr/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anose="020b0a04020102020204" pitchFamily="34" charset="0"/>
              </a:rPr>
              <a:t> </a:t>
            </a:r>
            <a:r>
              <a:rPr lang="ru-RU" sz="2400" smtClean="0">
                <a:latin typeface="Arial Black" panose="020b0a04020102020204" pitchFamily="34" charset="0"/>
              </a:rPr>
              <a:t>«Балакать»</a:t>
            </a:r>
          </a:p>
          <a:p>
            <a:pPr algn="ctr"/>
            <a:endParaRPr lang="ru-RU" sz="2400" smtClean="0">
              <a:latin typeface="Arial Black" panose="020b0a04020102020204" pitchFamily="34" charset="0"/>
            </a:endParaRPr>
          </a:p>
          <a:p>
            <a:pPr algn="ctr"/>
            <a:endParaRPr lang="ru-RU">
              <a:latin typeface="Arial Black" panose="020b0a04020102020204" pitchFamily="34" charset="0"/>
            </a:endParaRPr>
          </a:p>
          <a:p>
            <a:pPr/>
            <a:r>
              <a:rPr lang="ru-RU">
                <a:latin typeface="Arial Black" panose="020b0a04020102020204" pitchFamily="34" charset="0"/>
              </a:rPr>
              <a:t> то есть болтать, пустословить. </a:t>
            </a:r>
          </a:p>
          <a:p>
            <a:pPr algn="ctr"/>
            <a:r>
              <a:rPr lang="ru-RU">
                <a:latin typeface="Arial Black" panose="020b0a040201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210252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Прямоугольник 14"/>
          <p:cNvSpPr/>
          <p:nvPr/>
        </p:nvSpPr>
        <p:spPr>
          <a:xfrm>
            <a:off x="14330" y="8324596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-28919" y="6740420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50561" y="7524328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50561" y="5940152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50561" y="4499992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52474" y="3203848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417" y="2403580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52474" y="1619672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330" y="907772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22841" y="107504"/>
            <a:ext cx="3381712" cy="8002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5139884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851920"/>
            <a:ext cx="6858000" cy="800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3104" name="Прямоугольник 3103"/>
          <p:cNvSpPr/>
          <p:nvPr/>
        </p:nvSpPr>
        <p:spPr>
          <a:xfrm>
            <a:off x="-28919" y="15404"/>
            <a:ext cx="6858000" cy="1024896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/>
              <a:t> </a:t>
            </a:r>
            <a:endParaRPr lang="ru-RU"/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«Ссопеть»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означает быстро съесть что-либо, при этом часто подразумевается негативная оценка. 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b="1">
                <a:latin typeface="Arial Black" panose="020b0a04020102020204" pitchFamily="34" charset="0"/>
              </a:rPr>
              <a:t> 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«Вихать»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быстро гнуть (например, проволоку) в разные стороны, чтобы сломать.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b="1">
                <a:latin typeface="Arial Black" panose="020b0a04020102020204" pitchFamily="34" charset="0"/>
              </a:rPr>
              <a:t> 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«Вырешник»</a:t>
            </a:r>
          </a:p>
          <a:p>
            <a:pPr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 err="1">
                <a:latin typeface="Arial Black" panose="020b0a04020102020204" pitchFamily="34" charset="0"/>
              </a:rPr>
              <a:t>парничок для выращивания рассады.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b="1">
                <a:latin typeface="Arial Black" panose="020b0a04020102020204" pitchFamily="34" charset="0"/>
              </a:rPr>
              <a:t> 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«Еберза»</a:t>
            </a:r>
          </a:p>
          <a:p>
            <a:pPr algn="ctr"/>
            <a:endParaRPr lang="ru-RU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человек, который брюзжит, ругается, назойливо всем надоедает разговорами, замечаниями</a:t>
            </a:r>
            <a:r>
              <a:rPr lang="ru-RU" b="1" smtClean="0">
                <a:latin typeface="Arial Black" panose="020b0a04020102020204" pitchFamily="34" charset="0"/>
              </a:rPr>
              <a:t>.</a:t>
            </a:r>
          </a:p>
          <a:p>
            <a:pPr/>
            <a:endParaRPr lang="ru-RU" b="1">
              <a:latin typeface="Arial Black" pitchFamily="34" charset="0"/>
            </a:endParaRPr>
          </a:p>
          <a:p>
            <a:pPr algn="ctr"/>
            <a:r>
              <a:rPr lang="ru-RU" sz="2400" b="1">
                <a:latin typeface="Arial Black" panose="020b0a04020102020204" pitchFamily="34" charset="0"/>
              </a:rPr>
              <a:t>Закопёрщик </a:t>
            </a:r>
            <a:endParaRPr lang="ru-RU" sz="2400" b="1" smtClean="0">
              <a:latin typeface="Arial Black" pitchFamily="34" charset="0"/>
            </a:endParaRP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человек, который берёт на себя функции главного в каком-либо деле.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b="1">
                <a:latin typeface="Arial Black" panose="020b0a04020102020204" pitchFamily="34" charset="0"/>
              </a:rPr>
              <a:t> </a:t>
            </a:r>
            <a:endParaRPr lang="ru-RU">
              <a:latin typeface="Arial Black" panose="020b0a04020102020204" pitchFamily="34" charset="0"/>
            </a:endParaRPr>
          </a:p>
          <a:p>
            <a:pPr algn="ctr"/>
            <a:r>
              <a:rPr lang="ru-RU" sz="2400" b="1" smtClean="0">
                <a:latin typeface="Arial Black" panose="020b0a04020102020204" pitchFamily="34" charset="0"/>
              </a:rPr>
              <a:t>Изгиляться</a:t>
            </a:r>
          </a:p>
          <a:p>
            <a:pPr algn="ctr"/>
            <a:endParaRPr lang="ru-RU" sz="2400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кривляться телом.</a:t>
            </a:r>
            <a:endParaRPr lang="ru-RU">
              <a:latin typeface="Arial Black" panose="020b0a04020102020204" pitchFamily="34" charset="0"/>
            </a:endParaRPr>
          </a:p>
          <a:p>
            <a:pPr/>
            <a:r>
              <a:rPr lang="ru-RU" b="1">
                <a:latin typeface="Arial Black" panose="020b0a04020102020204" pitchFamily="34" charset="0"/>
              </a:rPr>
              <a:t> </a:t>
            </a:r>
            <a:endParaRPr lang="ru-RU">
              <a:latin typeface="Arial Black" panose="020b0a04020102020204" pitchFamily="34" charset="0"/>
            </a:endParaRPr>
          </a:p>
          <a:p>
            <a:pPr/>
            <a:endParaRPr lang="ru-RU">
              <a:latin typeface="Arial Black" panose="020b0a04020102020204" pitchFamily="34" charset="0"/>
            </a:endParaRPr>
          </a:p>
          <a:p>
            <a:pPr/>
            <a:r>
              <a:rPr lang="ru-RU" b="1"/>
              <a:t> </a:t>
            </a:r>
            <a:endParaRPr lang="ru-RU"/>
          </a:p>
          <a:p>
            <a:pPr/>
            <a:endParaRPr lang="ru-RU"/>
          </a:p>
          <a:p>
            <a:pPr/>
            <a:r>
              <a:rPr lang="ru-RU" b="1"/>
              <a:t> 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0163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98</Paragraphs>
  <Slides>12</Slides>
  <Notes>1</Notes>
  <TotalTime>205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7">
      <vt:lpstr>Arial</vt:lpstr>
      <vt:lpstr>Calibri</vt:lpstr>
      <vt:lpstr>Arial Black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филька</dc:creator>
  <cp:lastModifiedBy>мамочка</cp:lastModifiedBy>
  <cp:revision>22</cp:revision>
  <dcterms:created xsi:type="dcterms:W3CDTF">2023-11-07T11:12:33Z</dcterms:created>
  <dcterms:modified xsi:type="dcterms:W3CDTF">2024-04-22T14:14:42Z</dcterms:modified>
</cp:coreProperties>
</file>