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wdp" ContentType="image/vnd.ms-photo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0" r:id="rId6"/>
    <p:sldId id="262" r:id="rId7"/>
    <p:sldId id="263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12192000" cy="6858000"/>
  <p:notesSz cx="6858000" cy="9144000"/>
  <p:custDataLst>
    <p:tags r:id="rId1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tags" Target="tags/tag1.xml" /><Relationship Id="rId17" Type="http://schemas.openxmlformats.org/officeDocument/2006/relationships/presProps" Target="presProps.xml" /><Relationship Id="rId18" Type="http://schemas.openxmlformats.org/officeDocument/2006/relationships/viewProps" Target="viewProps.xml" /><Relationship Id="rId19" Type="http://schemas.openxmlformats.org/officeDocument/2006/relationships/theme" Target="theme/theme1.xml" /><Relationship Id="rId2" Type="http://schemas.openxmlformats.org/officeDocument/2006/relationships/slide" Target="slides/slide1.xml" /><Relationship Id="rId20" Type="http://schemas.openxmlformats.org/officeDocument/2006/relationships/tableStyles" Target="tableStyles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jpeg" /><Relationship Id="rId2" Type="http://schemas.microsoft.com/office/2007/relationships/hdphoto" Target="../media/image2.wdp" /><Relationship Id="rId3" Type="http://schemas.microsoft.com/office/2007/relationships/hdphoto" Target="../media/image3.wdp" /><Relationship Id="rId4" Type="http://schemas.microsoft.com/office/2007/relationships/hdphoto" Target="../media/image4.wdp" /><Relationship Id="rId5" Type="http://schemas.openxmlformats.org/officeDocument/2006/relationships/image" Target="../media/image5.jpeg" /><Relationship Id="rId6" Type="http://schemas.microsoft.com/office/2007/relationships/hdphoto" Target="../media/image6.wdp" /><Relationship Id="rId7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1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defPPr/>
          </a:lstStyle>
          <a:p/>
        </p:txBody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1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defPPr/>
          </a:lstStyle>
          <a:p/>
        </p:txBody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1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defPPr/>
          </a:lstStyle>
          <a:p/>
        </p:txBody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5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/>
            <a:lstStyle>
              <a:defPPr/>
            </a:lstStyle>
            <a:p/>
          </p:txBody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/>
            <a:lstStyle>
              <a:defPPr/>
            </a:lstStyle>
            <a:p/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5"/>
                  <a:tile tx="6350" ty="-127000" sx="65000" sy="64000" flip="none" algn="tl"/>
                </a:blipFill>
              </a:defRPr>
            </a:lvl1pPr>
          </a:lstStyle>
          <a:p>
            <a:pPr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</a:lstStyle>
          <a:p>
            <a:pPr/>
            <a:fld id="{1A63BDFA-6067-4FD3-B023-CFECF13C15FF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defPPr/>
            <a:lvl1pPr>
              <a:defRPr sz="2800"/>
            </a:lvl1pPr>
          </a:lstStyle>
          <a:p>
            <a:pPr/>
            <a:fld id="{6A02D2A3-9767-4E4D-A7E4-3BBA065A78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8595668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>
            <a:defPPr/>
          </a:lstStyle>
          <a:p>
            <a:pPr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</a:lstStyle>
          <a:p>
            <a:pPr/>
            <a:fld id="{1A63BDFA-6067-4FD3-B023-CFECF13C15FF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</a:lstStyle>
          <a:p>
            <a:pPr/>
            <a:fld id="{6A02D2A3-9767-4E4D-A7E4-3BBA065A78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9482817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image" Target="../media/image7.jpeg" /><Relationship Id="rId4" Type="http://schemas.microsoft.com/office/2007/relationships/hdphoto" Target="../media/image8.wdp" /><Relationship Id="rId5" Type="http://schemas.openxmlformats.org/officeDocument/2006/relationships/image" Target="../media/image5.jpeg" /><Relationship Id="rId6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pPr/>
            <a:fld id="{1A63BDFA-6067-4FD3-B023-CFECF13C15FF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pPr/>
            <a:endParaRPr lang="ru-RU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/>
            <a:lstStyle>
              <a:defPPr/>
            </a:lstStyle>
            <a:p>
              <a:pPr/>
            </a:p>
          </p:txBody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/>
            <a:lstStyle>
              <a:defPPr/>
            </a:lstStyle>
            <a:p>
              <a:pPr/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pPr/>
            <a:fld id="{6A02D2A3-9767-4E4D-A7E4-3BBA065A78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526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8.jpeg" /><Relationship Id="rId3" Type="http://schemas.openxmlformats.org/officeDocument/2006/relationships/image" Target="../media/image29.jpeg" /><Relationship Id="rId4" Type="http://schemas.openxmlformats.org/officeDocument/2006/relationships/image" Target="../media/image30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1.jpeg" /><Relationship Id="rId3" Type="http://schemas.openxmlformats.org/officeDocument/2006/relationships/image" Target="../media/image32.jpeg" /><Relationship Id="rId4" Type="http://schemas.openxmlformats.org/officeDocument/2006/relationships/image" Target="../media/image33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4.jpeg" /><Relationship Id="rId3" Type="http://schemas.openxmlformats.org/officeDocument/2006/relationships/image" Target="../media/image35.jpeg" /><Relationship Id="rId4" Type="http://schemas.openxmlformats.org/officeDocument/2006/relationships/image" Target="../media/image18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0.jpeg" /><Relationship Id="rId3" Type="http://schemas.openxmlformats.org/officeDocument/2006/relationships/image" Target="../media/image11.jpeg" /><Relationship Id="rId4" Type="http://schemas.openxmlformats.org/officeDocument/2006/relationships/image" Target="../media/image12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3.jpeg" /><Relationship Id="rId3" Type="http://schemas.openxmlformats.org/officeDocument/2006/relationships/image" Target="../media/image14.jpeg" /><Relationship Id="rId4" Type="http://schemas.openxmlformats.org/officeDocument/2006/relationships/image" Target="../media/image15.jpeg" /><Relationship Id="rId5" Type="http://schemas.openxmlformats.org/officeDocument/2006/relationships/image" Target="../media/image16.jpeg" /><Relationship Id="rId6" Type="http://schemas.openxmlformats.org/officeDocument/2006/relationships/image" Target="../media/image17.jpeg" /><Relationship Id="rId7" Type="http://schemas.openxmlformats.org/officeDocument/2006/relationships/image" Target="../media/image18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9.jpeg" /><Relationship Id="rId3" Type="http://schemas.openxmlformats.org/officeDocument/2006/relationships/image" Target="../media/image20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1.jpeg" /><Relationship Id="rId3" Type="http://schemas.openxmlformats.org/officeDocument/2006/relationships/image" Target="../media/image22.jpeg" /><Relationship Id="rId4" Type="http://schemas.openxmlformats.org/officeDocument/2006/relationships/image" Target="../media/image23.jpeg" /><Relationship Id="rId5" Type="http://schemas.openxmlformats.org/officeDocument/2006/relationships/image" Target="../media/image24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5.jpeg" /><Relationship Id="rId3" Type="http://schemas.openxmlformats.org/officeDocument/2006/relationships/image" Target="../media/image26.jpeg" /><Relationship Id="rId4" Type="http://schemas.openxmlformats.org/officeDocument/2006/relationships/image" Target="../media/image27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>
            <a:defPPr/>
          </a:lstStyle>
          <a:p>
            <a:r>
              <a:rPr lang="ru-RU" smtClean="0"/>
              <a:t>Культурная вятка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2589650"/>
          </a:xfrm>
        </p:spPr>
        <p:txBody>
          <a:bodyPr>
            <a:normAutofit fontScale="70000" lnSpcReduction="20000"/>
          </a:bodyPr>
          <a:lstStyle>
            <a:defPPr/>
          </a:lstStyle>
          <a:p>
            <a:r>
              <a:rPr lang="ru-RU" smtClean="0"/>
              <a:t>Работу выполнили:</a:t>
            </a:r>
          </a:p>
          <a:p>
            <a:r>
              <a:rPr lang="ru-RU" smtClean="0"/>
              <a:t>Студентки ПОДб-2706</a:t>
            </a:r>
          </a:p>
          <a:p>
            <a:r>
              <a:rPr lang="ru-RU" err="1" smtClean="0"/>
              <a:t>Баданина Екатерина Алексеевна</a:t>
            </a:r>
          </a:p>
          <a:p>
            <a:r>
              <a:rPr lang="ru-RU" smtClean="0"/>
              <a:t>Кузьмина Алина Семёновна</a:t>
            </a:r>
          </a:p>
          <a:p>
            <a:r>
              <a:rPr lang="ru-RU" err="1" smtClean="0"/>
              <a:t>Нургалеева Алина Амировна</a:t>
            </a:r>
            <a:endParaRPr lang="ru-RU" smtClean="0"/>
          </a:p>
          <a:p>
            <a:r>
              <a:rPr lang="ru-RU" err="1" smtClean="0"/>
              <a:t>Туркова Галина Олеговна</a:t>
            </a:r>
          </a:p>
          <a:p>
            <a:endParaRPr lang="ru-RU" smtClean="0"/>
          </a:p>
          <a:p>
            <a:r>
              <a:rPr lang="ru-RU" smtClean="0"/>
              <a:t>Руководитель: Злобина Мария Витальевна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7142349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6383" y="96444"/>
            <a:ext cx="10058400" cy="1609344"/>
          </a:xfrm>
        </p:spPr>
        <p:txBody>
          <a:bodyPr/>
          <a:lstStyle>
            <a:defPPr/>
          </a:lstStyle>
          <a:p>
            <a:pPr/>
            <a:r>
              <a:rPr lang="ru-RU" smtClean="0"/>
              <a:t>ВЯТСКИЕ ГУЛЬЯНЬЯ</a:t>
            </a:r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0" y="1304900"/>
            <a:ext cx="4937903" cy="264530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rcRect t="13518" b="21850"/>
          <a:stretch>
            <a:fillRect/>
          </a:stretch>
        </p:blipFill>
        <p:spPr>
          <a:xfrm>
            <a:off x="6859144" y="4114799"/>
            <a:ext cx="4936759" cy="213072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26383" y="1853747"/>
            <a:ext cx="6096000" cy="2677656"/>
          </a:xfrm>
          <a:prstGeom prst="rect">
            <a:avLst/>
          </a:prstGeom>
        </p:spPr>
        <p:txBody>
          <a:bodyPr>
            <a:spAutoFit/>
          </a:bodyPr>
          <a:lstStyle>
            <a:defPPr/>
          </a:lstStyle>
          <a:p>
            <a:pPr lvl="0" algn="ctr"/>
            <a:r>
              <a:rPr lang="ru-RU" sz="2400" u="sng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«Истобенский огурец» </a:t>
            </a:r>
            <a:endParaRPr lang="ru-RU" sz="2400" u="sng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indent="457200" algn="just"/>
            <a:r>
              <a:rPr lang="ru-RU" sz="2400">
                <a:solidFill>
                  <a:prstClr val="black"/>
                </a:solidFill>
              </a:rPr>
              <a:t>Фестиваль народного творчества и юмора.</a:t>
            </a:r>
          </a:p>
          <a:p>
            <a:pPr lvl="0" indent="457200" algn="just"/>
            <a:r>
              <a:rPr lang="ru-RU" sz="2400">
                <a:solidFill>
                  <a:prstClr val="black"/>
                </a:solidFill>
              </a:rPr>
              <a:t>В программе праздника: ярмарка, чемпионат по громкости огуречного хруста.</a:t>
            </a:r>
          </a:p>
          <a:p>
            <a:pPr lvl="0" indent="457200" algn="just"/>
            <a:r>
              <a:rPr lang="ru-RU" sz="2400">
                <a:solidFill>
                  <a:prstClr val="black"/>
                </a:solidFill>
              </a:rPr>
              <a:t> 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6492" y="3980397"/>
            <a:ext cx="2475782" cy="2475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424654"/>
      </p:ext>
    </p:ext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6383" y="96444"/>
            <a:ext cx="10058400" cy="1609344"/>
          </a:xfrm>
        </p:spPr>
        <p:txBody>
          <a:bodyPr/>
          <a:lstStyle>
            <a:defPPr/>
          </a:lstStyle>
          <a:p>
            <a:pPr/>
            <a:r>
              <a:rPr lang="ru-RU" smtClean="0"/>
              <a:t>ЗОЛОТЫЕ РУКИ</a:t>
            </a:r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72860" y="1811548"/>
            <a:ext cx="11110824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3600" smtClean="0"/>
              <a:t>Распакуйте конверт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3600" smtClean="0"/>
              <a:t>Выберите из списка 5 ремёсел, которыми занимались мастера на Вятке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338" y="3910722"/>
            <a:ext cx="3615788" cy="241369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4735" y="3910722"/>
            <a:ext cx="3846529" cy="241369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rcRect l="-208" t="-357" r="8976" b="357"/>
          <a:stretch>
            <a:fillRect/>
          </a:stretch>
        </p:blipFill>
        <p:spPr>
          <a:xfrm>
            <a:off x="8181247" y="3902095"/>
            <a:ext cx="3774964" cy="2413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927751"/>
      </p:ext>
    </p:ext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6383" y="96444"/>
            <a:ext cx="10058400" cy="1609344"/>
          </a:xfrm>
        </p:spPr>
        <p:txBody>
          <a:bodyPr/>
          <a:lstStyle>
            <a:defPPr/>
          </a:lstStyle>
          <a:p>
            <a:pPr/>
            <a:r>
              <a:rPr lang="ru-RU" smtClean="0"/>
              <a:t>ЗОЛОТЫЕ РУКИ</a:t>
            </a:r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72860" y="1811548"/>
            <a:ext cx="1111082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3600" smtClean="0"/>
              <a:t>ПЛЕТЕНИЕ ИЗ СОЛОМЫ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3600" smtClean="0"/>
              <a:t>КРУЖЕВО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3600" smtClean="0"/>
              <a:t>ИЗГОТОВЛЕНИЕ МАТРЁШЕК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3600" smtClean="0"/>
              <a:t>ГЛИНЯНАЯ ИГРУШКА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3600" smtClean="0"/>
              <a:t>ИЗДЕЛИЯ ИЗ КАПА</a:t>
            </a:r>
          </a:p>
        </p:txBody>
      </p:sp>
    </p:spTree>
    <p:extLst>
      <p:ext uri="{BB962C8B-B14F-4D97-AF65-F5344CB8AC3E}">
        <p14:creationId xmlns:p14="http://schemas.microsoft.com/office/powerpoint/2010/main" val="2766915064"/>
      </p:ext>
    </p:extLst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6383" y="96444"/>
            <a:ext cx="10058400" cy="1609344"/>
          </a:xfrm>
        </p:spPr>
        <p:txBody>
          <a:bodyPr/>
          <a:lstStyle>
            <a:defPPr/>
          </a:lstStyle>
          <a:p>
            <a:pPr/>
            <a:r>
              <a:rPr lang="ru-RU" smtClean="0"/>
              <a:t>ПО УЛИЦАМ </a:t>
            </a:r>
            <a:r>
              <a:rPr lang="ru-RU"/>
              <a:t>К</a:t>
            </a:r>
            <a:r>
              <a:rPr lang="ru-RU" smtClean="0"/>
              <a:t>ирова</a:t>
            </a:r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72860" y="1811548"/>
            <a:ext cx="11110824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3600" smtClean="0"/>
              <a:t>Распакуйте конверт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3600" smtClean="0"/>
              <a:t>Соотнесите старое название улицы с новым, а также фотографии этой улицы в 20 веке и сейчас</a:t>
            </a:r>
          </a:p>
        </p:txBody>
      </p:sp>
    </p:spTree>
    <p:extLst>
      <p:ext uri="{BB962C8B-B14F-4D97-AF65-F5344CB8AC3E}">
        <p14:creationId xmlns:p14="http://schemas.microsoft.com/office/powerpoint/2010/main" val="257348621"/>
      </p:ext>
    </p:extLst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6383" y="96444"/>
            <a:ext cx="10058400" cy="1609344"/>
          </a:xfrm>
        </p:spPr>
        <p:txBody>
          <a:bodyPr/>
          <a:lstStyle>
            <a:defPPr/>
          </a:lstStyle>
          <a:p>
            <a:pPr/>
            <a:r>
              <a:rPr lang="ru-RU" smtClean="0"/>
              <a:t>ПО УЛИЦАМ </a:t>
            </a:r>
            <a:r>
              <a:rPr lang="ru-RU"/>
              <a:t>К</a:t>
            </a:r>
            <a:r>
              <a:rPr lang="ru-RU" smtClean="0"/>
              <a:t>ирова</a:t>
            </a:r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744" y="1544765"/>
            <a:ext cx="3665389" cy="488718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6510" y="1544764"/>
            <a:ext cx="3665390" cy="488718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rcRect b="30821"/>
          <a:stretch>
            <a:fillRect/>
          </a:stretch>
        </p:blipFill>
        <p:spPr>
          <a:xfrm>
            <a:off x="8264277" y="2297896"/>
            <a:ext cx="3665390" cy="3380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101224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6383" y="96444"/>
            <a:ext cx="10058400" cy="1609344"/>
          </a:xfrm>
        </p:spPr>
        <p:txBody>
          <a:bodyPr/>
          <a:lstStyle>
            <a:defPPr/>
          </a:lstStyle>
          <a:p>
            <a:pPr/>
            <a:r>
              <a:rPr lang="ru-RU" smtClean="0"/>
              <a:t>АРХИТЕКТУРНЫЙ ПАЗЛ</a:t>
            </a:r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672860" y="1820174"/>
            <a:ext cx="11110824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3600" smtClean="0"/>
              <a:t>Распакуйте конверт с деталями «пазла»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3600" smtClean="0"/>
              <a:t>Соотнесите фотографию архитектурного сооружения в 20 веке с современной фотографией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3600" smtClean="0"/>
              <a:t>Укажите название данного сооружения</a:t>
            </a:r>
            <a:endParaRPr lang="ru-RU" sz="360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860" y="4865708"/>
            <a:ext cx="2223292" cy="147698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9304" y="4865283"/>
            <a:ext cx="2296279" cy="147698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8735" y="4865708"/>
            <a:ext cx="2648308" cy="1476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610135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471" y="198605"/>
            <a:ext cx="10058400" cy="1089368"/>
          </a:xfrm>
        </p:spPr>
        <p:txBody>
          <a:bodyPr/>
          <a:lstStyle>
            <a:defPPr/>
          </a:lstStyle>
          <a:p>
            <a:pPr/>
            <a:r>
              <a:rPr lang="ru-RU" smtClean="0"/>
              <a:t>АРХИТЕКТУРНЫЙ ПАЗЛ</a:t>
            </a:r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471" y="1323836"/>
            <a:ext cx="3930650" cy="524086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3539" y="1185812"/>
            <a:ext cx="3241107" cy="432147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rcRect r="-347" b="67665"/>
          <a:stretch>
            <a:fillRect/>
          </a:stretch>
        </p:blipFill>
        <p:spPr>
          <a:xfrm>
            <a:off x="4533539" y="5379445"/>
            <a:ext cx="3235489" cy="139008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rcRect t="33272"/>
          <a:stretch>
            <a:fillRect/>
          </a:stretch>
        </p:blipFill>
        <p:spPr>
          <a:xfrm>
            <a:off x="8178386" y="1084015"/>
            <a:ext cx="3429479" cy="305123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42064" y="3929473"/>
            <a:ext cx="2032281" cy="132098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9318" y="3929473"/>
            <a:ext cx="2008806" cy="132904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/>
          <a:srcRect t="68394"/>
          <a:stretch>
            <a:fillRect/>
          </a:stretch>
        </p:blipFill>
        <p:spPr>
          <a:xfrm>
            <a:off x="8194578" y="5298776"/>
            <a:ext cx="3429479" cy="1445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077703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6383" y="96444"/>
            <a:ext cx="10058400" cy="1609344"/>
          </a:xfrm>
        </p:spPr>
        <p:txBody>
          <a:bodyPr/>
          <a:lstStyle>
            <a:defPPr/>
          </a:lstStyle>
          <a:p>
            <a:pPr/>
            <a:r>
              <a:rPr lang="ru-RU" smtClean="0"/>
              <a:t>РАЗГОВОРЧИВАЯ ВЯТКА</a:t>
            </a:r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672860" y="1811548"/>
            <a:ext cx="1111082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3600" smtClean="0"/>
              <a:t>Распакуйте конверт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3600" smtClean="0"/>
              <a:t>Соотнесите вятский диалект и его значение</a:t>
            </a:r>
          </a:p>
        </p:txBody>
      </p:sp>
      <p:sp>
        <p:nvSpPr>
          <p:cNvPr id="4" name="Прямоугольник 3"/>
          <p:cNvSpPr/>
          <p:nvPr/>
        </p:nvSpPr>
        <p:spPr>
          <a:xfrm rot="20826960">
            <a:off x="346668" y="3581122"/>
            <a:ext cx="288117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/>
          </a:lstStyle>
          <a:p>
            <a:pPr algn="ctr"/>
            <a:r>
              <a:rPr lang="ru-RU" sz="54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Баско</a:t>
            </a:r>
            <a:endParaRPr lang="ru-RU" sz="5400" b="1" cap="none" spc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650422">
            <a:off x="2482783" y="4925533"/>
            <a:ext cx="33057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/>
          </a:lstStyle>
          <a:p>
            <a:pPr algn="ctr"/>
            <a:r>
              <a:rPr lang="ru-RU" sz="5400" b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Балакать</a:t>
            </a:r>
            <a:endParaRPr lang="ru-RU" sz="5400" b="1" cap="none" spc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21390994">
            <a:off x="4744764" y="3593823"/>
            <a:ext cx="24609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/>
          </a:lstStyle>
          <a:p>
            <a:pPr algn="ctr"/>
            <a:r>
              <a:rPr lang="ru-RU" sz="5400" b="1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Еберза</a:t>
            </a:r>
            <a:endParaRPr lang="ru-RU" sz="5400" b="1" cap="none" spc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20985272">
            <a:off x="7025230" y="4622913"/>
            <a:ext cx="45250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/>
          </a:lstStyle>
          <a:p>
            <a:pPr algn="ctr"/>
            <a:r>
              <a:rPr lang="ru-RU" sz="5400" b="1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Закопёрщик </a:t>
            </a:r>
          </a:p>
        </p:txBody>
      </p:sp>
    </p:spTree>
    <p:extLst>
      <p:ext uri="{BB962C8B-B14F-4D97-AF65-F5344CB8AC3E}">
        <p14:creationId xmlns:p14="http://schemas.microsoft.com/office/powerpoint/2010/main" val="1552963291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9734" y="191334"/>
            <a:ext cx="10058400" cy="1074626"/>
          </a:xfrm>
        </p:spPr>
        <p:txBody>
          <a:bodyPr/>
          <a:lstStyle>
            <a:defPPr/>
          </a:lstStyle>
          <a:p>
            <a:pPr/>
            <a:r>
              <a:rPr lang="ru-RU" smtClean="0"/>
              <a:t>РАЗГОВОРЧИВАЯ ВЯТКА</a:t>
            </a: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63901" y="1171070"/>
            <a:ext cx="11846944" cy="5570756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 algn="just">
              <a:spcAft>
                <a:spcPts val="600"/>
              </a:spcAft>
            </a:pPr>
            <a:r>
              <a:rPr lang="ru-RU" sz="2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Баско</a:t>
            </a:r>
            <a:r>
              <a:rPr lang="ru-RU" sz="2800" smtClean="0"/>
              <a:t> </a:t>
            </a:r>
            <a:r>
              <a:rPr lang="ru-RU" sz="2800"/>
              <a:t>– Самое распространенное слово "баско/баской", что значит хорошо/хороший, красиво/красивый. Обычно так говорят про девушку, которая выглядит очень привлекательно. "Сколь девушка-то баская</a:t>
            </a:r>
            <a:r>
              <a:rPr lang="ru-RU" sz="2800" smtClean="0"/>
              <a:t>".</a:t>
            </a:r>
          </a:p>
          <a:p>
            <a:pPr algn="just">
              <a:spcAft>
                <a:spcPts val="600"/>
              </a:spcAft>
            </a:pPr>
            <a:r>
              <a:rPr lang="ru-RU" sz="2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Балакать</a:t>
            </a:r>
            <a:r>
              <a:rPr lang="ru-RU" sz="2800" smtClean="0"/>
              <a:t> </a:t>
            </a:r>
            <a:r>
              <a:rPr lang="ru-RU" sz="2800" smtClean="0">
                <a:latin typeface="Calibri" panose="020f0502020204030204" pitchFamily="34" charset="0"/>
                <a:cs typeface="Calibri" panose="020f0502020204030204" pitchFamily="34" charset="0"/>
              </a:rPr>
              <a:t>−</a:t>
            </a:r>
            <a:r>
              <a:rPr lang="ru-RU" sz="2800" smtClean="0"/>
              <a:t> то </a:t>
            </a:r>
            <a:r>
              <a:rPr lang="ru-RU" sz="2800"/>
              <a:t>есть болтать, пустословить. </a:t>
            </a:r>
          </a:p>
          <a:p>
            <a:pPr algn="just">
              <a:spcAft>
                <a:spcPts val="600"/>
              </a:spcAft>
            </a:pPr>
            <a:r>
              <a:rPr lang="ru-RU" sz="2800" b="1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Веньгать</a:t>
            </a:r>
            <a:r>
              <a:rPr lang="ru-RU" sz="2800" smtClean="0"/>
              <a:t> </a:t>
            </a:r>
            <a:r>
              <a:rPr lang="ru-RU" sz="2800"/>
              <a:t>— реветь, ныть, надоедать из-за нытья, жаловаться. Обычно это слово употребляется по отношению к маленьким детям, которые ведут себя неподобающим образом.</a:t>
            </a:r>
          </a:p>
          <a:p>
            <a:pPr algn="just">
              <a:spcAft>
                <a:spcPts val="600"/>
              </a:spcAft>
            </a:pPr>
            <a:r>
              <a:rPr lang="ru-RU" sz="2800" b="1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Ссопеть</a:t>
            </a:r>
            <a:r>
              <a:rPr lang="ru-RU" sz="2800" smtClean="0"/>
              <a:t>  </a:t>
            </a:r>
            <a:r>
              <a:rPr lang="ru-RU" sz="2800"/>
              <a:t>— означает быстро съесть что-либо, при этом часто подразумевается негативная оценка. "Ну, ссопел все вареники, даже мне не оставил!"</a:t>
            </a:r>
          </a:p>
          <a:p>
            <a:pPr algn="just">
              <a:spcAft>
                <a:spcPts val="600"/>
              </a:spcAft>
            </a:pPr>
            <a:r>
              <a:rPr lang="ru-RU" sz="2800" b="1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Вихать</a:t>
            </a:r>
            <a:r>
              <a:rPr lang="ru-RU" sz="2800" smtClean="0"/>
              <a:t> </a:t>
            </a:r>
            <a:r>
              <a:rPr lang="ru-RU" sz="2800"/>
              <a:t>- быстро гнуть (например, проволоку) в разные стороны, чтобы сломать</a:t>
            </a:r>
            <a:r>
              <a:rPr lang="ru-RU" sz="2800" smtClean="0"/>
              <a:t>.</a:t>
            </a:r>
            <a:endParaRPr lang="ru-RU" sz="2800"/>
          </a:p>
        </p:txBody>
      </p:sp>
    </p:spTree>
    <p:extLst>
      <p:ext uri="{BB962C8B-B14F-4D97-AF65-F5344CB8AC3E}">
        <p14:creationId xmlns:p14="http://schemas.microsoft.com/office/powerpoint/2010/main" val="1759621129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5056" y="156829"/>
            <a:ext cx="10058400" cy="1109131"/>
          </a:xfrm>
        </p:spPr>
        <p:txBody>
          <a:bodyPr/>
          <a:lstStyle>
            <a:defPPr/>
          </a:lstStyle>
          <a:p>
            <a:pPr/>
            <a:r>
              <a:rPr lang="ru-RU" smtClean="0"/>
              <a:t>РАЗГОВОРЧИВАЯ ВЯТКА</a:t>
            </a: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45056" y="1671401"/>
            <a:ext cx="11386869" cy="4339650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 lvl="0" algn="just">
              <a:spcAft>
                <a:spcPts val="600"/>
              </a:spcAft>
            </a:pPr>
            <a:r>
              <a:rPr lang="ru-RU" sz="3200" b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Вырешник</a:t>
            </a:r>
            <a:r>
              <a:rPr lang="ru-RU" sz="3200">
                <a:solidFill>
                  <a:prstClr val="black"/>
                </a:solidFill>
              </a:rPr>
              <a:t> - парничок для выращивания рассады.</a:t>
            </a:r>
          </a:p>
          <a:p>
            <a:pPr lvl="0" algn="just">
              <a:spcAft>
                <a:spcPts val="600"/>
              </a:spcAft>
            </a:pPr>
            <a:r>
              <a:rPr lang="ru-RU" sz="3200" b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Еберза </a:t>
            </a:r>
            <a:r>
              <a:rPr lang="ru-RU" sz="3200">
                <a:solidFill>
                  <a:prstClr val="black"/>
                </a:solidFill>
              </a:rPr>
              <a:t>- человек, который брюзжит, ругается, назойливо всем надоедает разговорами, замечаниями.</a:t>
            </a:r>
          </a:p>
          <a:p>
            <a:pPr lvl="0" algn="just">
              <a:spcAft>
                <a:spcPts val="600"/>
              </a:spcAft>
            </a:pPr>
            <a:r>
              <a:rPr lang="ru-RU" sz="3200" b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Закопёрщик</a:t>
            </a:r>
            <a:r>
              <a:rPr lang="ru-RU" sz="3200">
                <a:solidFill>
                  <a:prstClr val="black"/>
                </a:solidFill>
              </a:rPr>
              <a:t> - человек, который берёт на себя функции главного в каком-либо деле.</a:t>
            </a:r>
          </a:p>
          <a:p>
            <a:pPr lvl="0" algn="just">
              <a:spcAft>
                <a:spcPts val="600"/>
              </a:spcAft>
            </a:pPr>
            <a:r>
              <a:rPr lang="ru-RU" sz="3200" b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Изгиляться</a:t>
            </a:r>
            <a:r>
              <a:rPr lang="ru-RU" sz="3200">
                <a:solidFill>
                  <a:prstClr val="black"/>
                </a:solidFill>
              </a:rPr>
              <a:t> - кривляться телом.</a:t>
            </a:r>
          </a:p>
          <a:p>
            <a:pPr lvl="0" algn="just">
              <a:spcAft>
                <a:spcPts val="600"/>
              </a:spcAft>
            </a:pPr>
            <a:r>
              <a:rPr lang="ru-RU" sz="3200" b="1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Кожилиться</a:t>
            </a:r>
            <a:r>
              <a:rPr lang="ru-RU" sz="3200">
                <a:solidFill>
                  <a:prstClr val="black"/>
                </a:solidFill>
              </a:rPr>
              <a:t> - физически напрягаться, вытягивать жилы при физической работе.</a:t>
            </a:r>
          </a:p>
        </p:txBody>
      </p:sp>
    </p:spTree>
    <p:extLst>
      <p:ext uri="{BB962C8B-B14F-4D97-AF65-F5344CB8AC3E}">
        <p14:creationId xmlns:p14="http://schemas.microsoft.com/office/powerpoint/2010/main" val="1168630900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6383" y="96444"/>
            <a:ext cx="10058400" cy="1609344"/>
          </a:xfrm>
        </p:spPr>
        <p:txBody>
          <a:bodyPr/>
          <a:lstStyle>
            <a:defPPr/>
          </a:lstStyle>
          <a:p>
            <a:pPr/>
            <a:r>
              <a:rPr lang="ru-RU" smtClean="0"/>
              <a:t>ВЯТСКИЕ ГУЛЬЯНЬЯ</a:t>
            </a:r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672860" y="1811548"/>
            <a:ext cx="1111082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3600" smtClean="0"/>
              <a:t>Распакуйте конверт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3600" smtClean="0"/>
              <a:t>Соотнесите название праздника и факты о нём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860" y="3571696"/>
            <a:ext cx="4757827" cy="268552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rcRect b="15974"/>
          <a:stretch>
            <a:fillRect/>
          </a:stretch>
        </p:blipFill>
        <p:spPr>
          <a:xfrm>
            <a:off x="6116128" y="3571696"/>
            <a:ext cx="4757827" cy="2665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274461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6383" y="96444"/>
            <a:ext cx="10058400" cy="1609344"/>
          </a:xfrm>
        </p:spPr>
        <p:txBody>
          <a:bodyPr/>
          <a:lstStyle>
            <a:defPPr/>
          </a:lstStyle>
          <a:p>
            <a:pPr/>
            <a:r>
              <a:rPr lang="ru-RU" smtClean="0"/>
              <a:t>ВЯТСКИЕ ГУЛЬЯНЬЯ</a:t>
            </a: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60076" y="1462047"/>
            <a:ext cx="6096000" cy="2677656"/>
          </a:xfrm>
          <a:prstGeom prst="rect">
            <a:avLst/>
          </a:prstGeom>
        </p:spPr>
        <p:txBody>
          <a:bodyPr>
            <a:spAutoFit/>
          </a:bodyPr>
          <a:lstStyle>
            <a:defPPr/>
          </a:lstStyle>
          <a:p>
            <a:pPr algn="ctr"/>
            <a:r>
              <a:rPr lang="ru-RU" sz="2400" u="sng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Вятская свистунья</a:t>
            </a:r>
            <a:r>
              <a:rPr lang="ru-RU" sz="2400" u="sng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r>
              <a:rPr lang="ru-RU" sz="2400"/>
              <a:t> </a:t>
            </a:r>
          </a:p>
          <a:p>
            <a:pPr indent="457200" algn="just"/>
            <a:r>
              <a:rPr lang="ru-RU" sz="2400"/>
              <a:t>Обычно этот праздник отмечался в четвертую субботу после Пасхи. </a:t>
            </a:r>
          </a:p>
          <a:p>
            <a:pPr indent="457200" algn="just"/>
            <a:r>
              <a:rPr lang="ru-RU" sz="2400"/>
              <a:t>Люди шумели, свистели, перебрасывались глиняными шариками. </a:t>
            </a:r>
          </a:p>
          <a:p>
            <a:pPr indent="457200" algn="just"/>
            <a:r>
              <a:rPr lang="ru-RU" sz="2400"/>
              <a:t>В прошлом случались кулачные бои. Обязательно проводилась и ярмарка.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378" y="4139703"/>
            <a:ext cx="6225396" cy="2585323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 algn="ctr"/>
            <a:r>
              <a:rPr lang="ru-RU" sz="2400" u="sng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«Каравай ржаной уржумский</a:t>
            </a:r>
            <a:r>
              <a:rPr lang="ru-RU" sz="2400" u="sng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2400" u="sng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457200" algn="just"/>
            <a:r>
              <a:rPr lang="ru-RU" sz="2400"/>
              <a:t>Праздник ржаного хлеба.</a:t>
            </a:r>
          </a:p>
          <a:p>
            <a:pPr indent="457200" algn="just"/>
            <a:r>
              <a:rPr lang="ru-RU" sz="2400"/>
              <a:t>Это современное название старинного праздника ярмарки под названием Белорецкая Троицкая ярмарка.</a:t>
            </a:r>
          </a:p>
          <a:p>
            <a:pPr indent="457200" algn="just"/>
            <a:r>
              <a:rPr lang="ru-RU" sz="2400"/>
              <a:t>Сегодня это многодневный праздник.</a:t>
            </a:r>
          </a:p>
          <a:p>
            <a:pPr/>
            <a:r>
              <a:rPr lang="ru-RU"/>
              <a:t> 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1298" y="1210076"/>
            <a:ext cx="4448158" cy="248891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8479" y="3896264"/>
            <a:ext cx="4853796" cy="242689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97286" y="567213"/>
            <a:ext cx="1789667" cy="178966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12258" y="5010164"/>
            <a:ext cx="1713124" cy="1713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210749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6383" y="96444"/>
            <a:ext cx="10058400" cy="1609344"/>
          </a:xfrm>
        </p:spPr>
        <p:txBody>
          <a:bodyPr/>
          <a:lstStyle>
            <a:defPPr/>
          </a:lstStyle>
          <a:p>
            <a:pPr/>
            <a:r>
              <a:rPr lang="ru-RU" smtClean="0"/>
              <a:t>ВЯТСКИЕ ГУЛьЯнЬЯ</a:t>
            </a: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26383" y="1927874"/>
            <a:ext cx="5423139" cy="3785652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 algn="ctr"/>
            <a:r>
              <a:rPr lang="ru-RU" sz="2400" u="sng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«Алексеевская ярмарка» </a:t>
            </a:r>
            <a:endParaRPr lang="ru-RU" sz="2400" u="sng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457200" algn="just"/>
            <a:r>
              <a:rPr lang="ru-RU" sz="2400"/>
              <a:t>Проводилась ежегодно в марте.</a:t>
            </a:r>
          </a:p>
          <a:p>
            <a:pPr indent="457200" algn="just"/>
            <a:r>
              <a:rPr lang="ru-RU" sz="2400"/>
              <a:t>Оборот за три недели торгов достигал 2 миллионов рублей серебром.</a:t>
            </a:r>
          </a:p>
          <a:p>
            <a:pPr indent="457200" algn="just"/>
            <a:r>
              <a:rPr lang="ru-RU" sz="2400"/>
              <a:t>Главными предметами торговли были красный товар (текстиль, ткани, мануфактура), индиго, льняная кудель, шкуры пушных зверей и лошади. 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rcRect t="10445" b="22301"/>
          <a:stretch>
            <a:fillRect/>
          </a:stretch>
        </p:blipFill>
        <p:spPr>
          <a:xfrm>
            <a:off x="6469812" y="1242203"/>
            <a:ext cx="4928558" cy="220836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rcRect t="17365"/>
          <a:stretch>
            <a:fillRect/>
          </a:stretch>
        </p:blipFill>
        <p:spPr>
          <a:xfrm>
            <a:off x="6478438" y="3636034"/>
            <a:ext cx="4919932" cy="27086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84280" y="569678"/>
            <a:ext cx="1808672" cy="180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847449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_rels/theme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9.jpeg" /></Relationships>
</file>

<file path=ppt/theme/theme1.xml><?xml version="1.0" encoding="utf-8"?>
<a:theme xmlns:r="http://schemas.openxmlformats.org/officeDocument/2006/relationships" xmlns:a="http://schemas.openxmlformats.org/drawingml/2006/main" name="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 panose="02060603050405020104"/>
        <a:ea typeface="Arial"/>
        <a:cs typeface="Arial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Arial"/>
        <a:cs typeface="Arial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Template>Дерево</Template>
  <Company/>
  <PresentationFormat>Широкоэкранный</PresentationFormat>
  <Paragraphs>68</Paragraphs>
  <Slides>14</Slides>
  <Notes>0</Notes>
  <TotalTime>499</TotalTime>
  <HiddenSlides>0</HiddenSlides>
  <MMClips>0</MMClips>
  <ScaleCrop>0</ScaleCrop>
  <HeadingPairs>
    <vt:vector baseType="variant" size="6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baseType="lpstr" size="20">
      <vt:lpstr>Arial</vt:lpstr>
      <vt:lpstr>Rockwell Condensed</vt:lpstr>
      <vt:lpstr>Rockwell</vt:lpstr>
      <vt:lpstr>Wingdings</vt:lpstr>
      <vt:lpstr>Calibri</vt:lpstr>
      <vt:lpstr>Дерево</vt:lpstr>
      <vt:lpstr>Культурная вятка</vt:lpstr>
      <vt:lpstr>АРХИТЕКТУРНЫЙ ПАЗЛ</vt:lpstr>
      <vt:lpstr>АРХИТЕКТУРНЫЙ ПАЗЛ</vt:lpstr>
      <vt:lpstr>РАЗГОВОРЧИВАЯ ВЯТКА</vt:lpstr>
      <vt:lpstr>РАЗГОВОРЧИВАЯ ВЯТКА</vt:lpstr>
      <vt:lpstr>РАЗГОВОРЧИВАЯ ВЯТКА</vt:lpstr>
      <vt:lpstr>ВЯТСКИЕ ГУЛЬЯНЬЯ</vt:lpstr>
      <vt:lpstr>ВЯТСКИЕ ГУЛЬЯНЬЯ</vt:lpstr>
      <vt:lpstr>ВЯТСКИЕ ГУЛьЯнЬЯ</vt:lpstr>
      <vt:lpstr>ВЯТСКИЕ ГУЛЬЯНЬЯ</vt:lpstr>
      <vt:lpstr>ЗОЛОТЫЕ РУКИ</vt:lpstr>
      <vt:lpstr>ЗОЛОТЫЕ РУКИ</vt:lpstr>
      <vt:lpstr>ПО УЛИЦАМ Кирова</vt:lpstr>
      <vt:lpstr>ПО УЛИЦАМ Кирова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Презентация PowerPoint</dc:title>
  <dc:creator>Алина</dc:creator>
  <cp:lastModifiedBy>Алина</cp:lastModifiedBy>
  <cp:revision>77</cp:revision>
  <dcterms:created xsi:type="dcterms:W3CDTF">2023-11-05T17:25:15Z</dcterms:created>
  <dcterms:modified xsi:type="dcterms:W3CDTF">2024-04-22T14:16:53Z</dcterms:modified>
</cp:coreProperties>
</file>