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59" r:id="rId9"/>
    <p:sldId id="260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8" r:id="rId49"/>
    <p:sldId id="304" r:id="rId50"/>
    <p:sldId id="311" r:id="rId51"/>
    <p:sldId id="305" r:id="rId52"/>
    <p:sldId id="310" r:id="rId53"/>
    <p:sldId id="306" r:id="rId54"/>
    <p:sldId id="312" r:id="rId55"/>
    <p:sldId id="307" r:id="rId56"/>
    <p:sldId id="313" r:id="rId57"/>
    <p:sldId id="309" r:id="rId5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77193AB-4375-406F-8C08-B98EB245D6E8}">
          <p14:sldIdLst>
            <p14:sldId id="256"/>
            <p14:sldId id="257"/>
            <p14:sldId id="262"/>
            <p14:sldId id="263"/>
            <p14:sldId id="264"/>
            <p14:sldId id="265"/>
            <p14:sldId id="258"/>
            <p14:sldId id="259"/>
            <p14:sldId id="260"/>
            <p14:sldId id="261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8"/>
            <p14:sldId id="304"/>
            <p14:sldId id="311"/>
            <p14:sldId id="305"/>
            <p14:sldId id="310"/>
            <p14:sldId id="306"/>
            <p14:sldId id="312"/>
            <p14:sldId id="307"/>
            <p14:sldId id="313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20" autoAdjust="0"/>
    <p:restoredTop sz="94660"/>
  </p:normalViewPr>
  <p:slideViewPr>
    <p:cSldViewPr snapToGrid="0">
      <p:cViewPr>
        <p:scale>
          <a:sx n="75" d="100"/>
          <a:sy n="75" d="100"/>
        </p:scale>
        <p:origin x="-55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F9B94-7AEC-4111-8433-37A48ECBAC3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0C02E-27CF-4EF7-9275-FEA1B4F39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13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C02E-27CF-4EF7-9275-FEA1B4F39E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86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E20E24-7AF6-6213-35CB-BCD7FC0B2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6B1E8AF0-FAF1-31E9-8AD1-A88745426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A3D62F8-724E-562F-8589-713606155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7B57B4-086C-585E-DE65-224A33C74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C02E-27CF-4EF7-9275-FEA1B4F39E3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72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67BBC8-3D1A-F040-1E07-9D3F4681E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18C8485-8E1A-FB9F-887C-A196527B6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D44BC5E-36A6-E6AC-410B-9D831DC47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0993F41-FCE2-1C1C-4506-D89B5C401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C02E-27CF-4EF7-9275-FEA1B4F39E3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34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2A8DDE-C703-1CEE-9386-C52D0D424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243FEE8-0BE2-3A8F-B9D1-A1184A754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854B24E-B114-B825-D5CD-96A553EC5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6026A5-7976-BDE1-A63A-F358B3A09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C02E-27CF-4EF7-9275-FEA1B4F39E3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99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299788-AF21-000A-7778-78AAE3E69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C6A260A9-54B9-86E5-A498-E30FC51D9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AADEDE46-272A-8F60-900D-39760918B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3F44E6-6128-BF1D-9280-F46A2CC44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C02E-27CF-4EF7-9275-FEA1B4F39E3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82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D52449-A844-608B-7E37-D35380BF9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A07702A-91ED-5A45-0010-C4935BCCD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2BFA6E-9AFF-8E6B-93D4-55E42410F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F6EC-AEEA-4022-9009-4E2836BC2EC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6B3118-913F-BDD8-F174-B07007D3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D90CD0-215C-196E-5FF0-50370F70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3E76-163F-4397-AE59-84F439CD9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20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3A2015-E005-8226-7944-5C38DC68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03740E7-B501-FDC6-02E2-4DC6ED4CA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DB1E1E-2AAE-EE37-5011-FB6ED79E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F6EC-AEEA-4022-9009-4E2836BC2EC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58CEE7-F049-4461-A8DB-498518DA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9064D5-BDF5-6F4B-F543-B085F779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3E76-163F-4397-AE59-84F439CD9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04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A465F5E-FADF-AC16-85A6-3C5D43F7D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90AF887-BCB2-01C4-5B5A-DA9E262D4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34AFC0-80F0-3102-8345-1D67BF0D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F6EC-AEEA-4022-9009-4E2836BC2EC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7380A4-4463-BC50-88C8-1930A402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DF3E6A-6F5E-42F7-10E5-78CC5339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3E76-163F-4397-AE59-84F439CD9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20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EFA143-D346-4C1E-BB4A-BC8C3C2D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247D99-A724-94E6-D301-89E1E9741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FE88CF-1B4F-C4FF-42D3-7D6BAA61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F6EC-AEEA-4022-9009-4E2836BC2EC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1628DD-28F1-2464-9823-C41A39B8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BB4B0C-62B3-46EF-8019-557023CC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3E76-163F-4397-AE59-84F439CD9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94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87F11C-A30D-0DC5-FC07-B147311C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C5F307-C009-8103-D60C-8CF59C5EA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81FDD7-2EB7-BC8B-44AF-6E79687D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F6EC-AEEA-4022-9009-4E2836BC2EC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DCD18B-2E5B-E765-F2F5-28EF2B7D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5EE779-7291-6B61-210D-CBF89986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3E76-163F-4397-AE59-84F439CD9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37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3A0150-953A-8E1A-D5F6-689AD7B4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48BEB8-128E-9C13-42C0-134282F3B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2AFA73-943D-EC75-28E0-4A2017036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73DC88-A925-A9BC-562C-4FE247DF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F6EC-AEEA-4022-9009-4E2836BC2EC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CE51CC-5FF5-7AED-22A2-CBA93DFB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483F8A-1E0C-C763-F43F-5FCEEA06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3E76-163F-4397-AE59-84F439CD9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92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ADF6E5-CC57-30CD-DCFB-D498E8BB8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A092B2-BAA6-E6CA-62B5-155DEC3C2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8F4BB70-3BF2-176F-1289-57E03244F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664ACB8-40C5-A913-3E4F-5486D2BB9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96D1A8E-7489-2F0C-BCA0-F2C1A11D6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F00D5B4-FD53-E113-57B8-7718B34C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F6EC-AEEA-4022-9009-4E2836BC2EC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E467A0E-920C-4F7B-4B0A-20155597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58FCDE4-1AF1-C9AB-CC17-D074F0E8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3E76-163F-4397-AE59-84F439CD9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B727DF-0854-5415-40AD-4DD3D3F2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E757165-E29A-75D5-607A-EEF9FA7E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F6EC-AEEA-4022-9009-4E2836BC2EC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F55D073-28BD-2071-59C5-74305659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A6B79E6-8564-2736-D9AB-7C400B6B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3E76-163F-4397-AE59-84F439CD9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10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002996B-DC22-5F9C-CF0E-D124B76A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F6EC-AEEA-4022-9009-4E2836BC2EC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0D8960B-E84D-19DA-0219-37356F02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33BDD2-993C-A494-7850-8152678C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3E76-163F-4397-AE59-84F439CD9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02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5A80F7-0624-A670-EAC1-35BB3893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5444E8-FFD6-80E4-0EF1-12AE9BE9A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547441-F81E-0C15-3EE1-8DA1E46B6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63B2CC-F6D1-AA82-5AD8-6F821FA1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F6EC-AEEA-4022-9009-4E2836BC2EC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44BEDB1-606F-6F79-4AC9-AE0BA993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480567A-75D1-2929-68FC-27310940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3E76-163F-4397-AE59-84F439CD9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29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ACA275-B2FB-5E85-30D6-9633CB9E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8066311-4664-6F55-4767-DB3428210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2317E8-5B33-A979-7AAB-3433C2C9A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D0D856-A368-C1B5-A0D8-932E70EB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F6EC-AEEA-4022-9009-4E2836BC2EC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62AC21-5DEC-B25E-C133-65FA6C19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63BDD3-CF41-9CA3-2521-ADD5C12E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3E76-163F-4397-AE59-84F439CD9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5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315DC6-D70F-3BF7-0D23-43D355B6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4BE053-DDD6-6F19-B324-21EB29E49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207B2A-265E-295E-819F-61EA3DA3C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F6EC-AEEA-4022-9009-4E2836BC2EC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0019D9-0B8A-9E86-5D51-4BA72811F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E7FEC0-331A-3B32-C922-02F647F1C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63E76-163F-4397-AE59-84F439CD9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33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24DDC4-09AA-BEF2-CA3E-EDD2BB001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5552" y="-57874"/>
            <a:ext cx="12674278" cy="69737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E260A8-834B-0305-CA84-4AE69BFCB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720" y="-1470096"/>
            <a:ext cx="9144000" cy="2387600"/>
          </a:xfrm>
          <a:ln>
            <a:noFill/>
          </a:ln>
        </p:spPr>
        <p:txBody>
          <a:bodyPr/>
          <a:lstStyle/>
          <a:p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Г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О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Р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О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Д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Б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Е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ЗО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П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А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С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Н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О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С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Т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И</a:t>
            </a:r>
          </a:p>
        </p:txBody>
      </p:sp>
      <p:sp>
        <p:nvSpPr>
          <p:cNvPr id="7" name="Прямоугольник: скругленные углы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304E970-E924-4BAD-BD81-CB9F01DDB013}"/>
              </a:ext>
            </a:extLst>
          </p:cNvPr>
          <p:cNvSpPr/>
          <p:nvPr/>
        </p:nvSpPr>
        <p:spPr>
          <a:xfrm>
            <a:off x="3921240" y="457200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Играть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84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68B262-155A-505B-CF5F-AA36C790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56ABEA9-2208-8BF0-B4A7-DCFB5D707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63120" cy="6858000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639486-6AA5-63D1-726B-240D04624CE9}"/>
              </a:ext>
            </a:extLst>
          </p:cNvPr>
          <p:cNvSpPr txBox="1">
            <a:spLocks/>
          </p:cNvSpPr>
          <p:nvPr/>
        </p:nvSpPr>
        <p:spPr>
          <a:xfrm>
            <a:off x="502920" y="1361440"/>
            <a:ext cx="9616440" cy="103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Остановка «Кроссворд»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C0A457B9-E2B9-CEDA-2861-81C1FCB13116}"/>
              </a:ext>
            </a:extLst>
          </p:cNvPr>
          <p:cNvSpPr/>
          <p:nvPr/>
        </p:nvSpPr>
        <p:spPr>
          <a:xfrm>
            <a:off x="7985240" y="489712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Стрелка: влево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13B5F170-617D-79C8-27E3-83A18B9022B3}"/>
              </a:ext>
            </a:extLst>
          </p:cNvPr>
          <p:cNvSpPr/>
          <p:nvPr/>
        </p:nvSpPr>
        <p:spPr>
          <a:xfrm>
            <a:off x="335800" y="5516880"/>
            <a:ext cx="2021320" cy="11328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Назад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48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E673DD-50B1-A3C3-50CD-8E57FBF7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3244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1.Где надо ожидать автобус?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87B313-2E40-4B87-9095-60889F15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60" y="1650048"/>
            <a:ext cx="9880600" cy="1658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Ожидать автобус нужно на специально обозначенной площадке-остановке общественного транспорта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1215157-E9F5-B65A-A6DD-9327A7929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383280"/>
            <a:ext cx="2608356" cy="347472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22CC38E9-ABF7-C5BD-E6BC-CCA9C9699294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03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087A0B-A421-2855-400B-B33DEC96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/>
              <a:t>2.Что означает сплошная белая линия с краю дороги?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49740E-B98D-CA42-9B7D-92FEB313F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800" y="2629852"/>
            <a:ext cx="8061960" cy="1598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Сплошная белая линия с краю дороги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обозначает край проезжей части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. Всё, что находится справа от этой линии, считается обочиной.</a:t>
            </a:r>
            <a:endParaRPr lang="ru-RU" sz="4000" dirty="0"/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6D265A9E-58CB-E8C3-2636-5CA3C41EDB3E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4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699CC7-9784-2DEF-D6E5-33D918560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/>
              <a:t>3.По какой части улиц должны ходить пешеходы?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C4DCB4-51E6-A504-B634-28F489B57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2526665"/>
            <a:ext cx="10515600" cy="1603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i="0" dirty="0">
                <a:solidFill>
                  <a:srgbClr val="333333"/>
                </a:solidFill>
                <a:effectLst/>
                <a:latin typeface="YS Text"/>
              </a:rPr>
              <a:t>Основное место для движения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пешеходов</a:t>
            </a:r>
            <a:r>
              <a:rPr lang="ru-RU" sz="4000" i="0" dirty="0">
                <a:solidFill>
                  <a:srgbClr val="333333"/>
                </a:solidFill>
                <a:effectLst/>
                <a:latin typeface="YS Text"/>
              </a:rPr>
              <a:t> – тротуары и пешеходные дорожки. А если они отсутствуют, то можно воспользоваться обочиной дороги</a:t>
            </a:r>
            <a:endParaRPr lang="ru-RU" sz="4000" dirty="0"/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B2F60813-20BD-B9AF-5219-03FF930784B4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1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D3E58D-251B-8D90-20D4-CC4698F9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/>
              <a:t>4.Как должны ходить пешеходы по тротуару?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2D91D5-9FAF-D652-0468-1A187A5D0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80" y="2425065"/>
            <a:ext cx="10515600" cy="1486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По тротуару надо ходить с правой стороны. Одни люди идут по правой стороне в одну сторону, а другие — навстречу, тоже по правой стороне.</a:t>
            </a:r>
            <a:endParaRPr lang="ru-RU" sz="4000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4E4982E3-6D86-2AAA-BD0E-7935B1632CC1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0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7F5B95-80A6-864E-9865-CDB53A79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5.Почему при движении по тротуару нужно придерживаться правой стороны?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CEFCBB-8454-9588-2405-1D3B5D5E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29838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При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движении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по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тротуару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 всегда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придерживайтесь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правой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стороны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, чтобы не мешать встречному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движению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 пешеходов и не создавать помехи для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движения</a:t>
            </a:r>
            <a:endParaRPr lang="ru-RU" sz="4000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DD11871E-1BA9-1F3C-4881-F7B2D2B89FE4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7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876E40-2059-38F2-B292-E4551BC7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4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6. Почему пешеходы на улице обязаны ходить только по тротуару?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EFEC9B-CEDA-CF13-8BD2-09AA92295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2713672"/>
            <a:ext cx="9977120" cy="1976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Пешеходы обязаны ходить только по тротуару, потому что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даже по краю проезжей части дороги ходить опасно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, так как можно быть задетым автомобилем</a:t>
            </a:r>
            <a:endParaRPr lang="ru-RU" sz="4000" dirty="0"/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5FF7ACC-67AC-E510-1D21-F3DFD706A24F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2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3493DA-913D-8C8C-C9F2-ED004DD8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/>
              <a:t>7. Где должны ходить пешеходы при отсутствии тротуара?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30D7CC-2AC9-1F9D-E94B-3B91546B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6640"/>
            <a:ext cx="10515600" cy="937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При отсутствии тротуаров пешеходы должны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двигаться по обочинам или краю проезжей части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 навстречу движению транспорта</a:t>
            </a:r>
            <a:endParaRPr lang="ru-RU" sz="4000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8BF437BF-2F22-29A7-0264-B836228C53BB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45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DB86F1-CD47-A542-F225-D87FE7CD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/>
              <a:t>8. Для чего нужен светофор?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D5FA10-9A15-BC97-B111-06D90868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Светофор нужен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для регулирования дорожного движения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. Он своими световыми сигналами разрешает или запрещает движение транспорта и пешеходов</a:t>
            </a:r>
            <a:endParaRPr lang="ru-RU" sz="4000" dirty="0"/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D35BD7ED-983A-EB28-1F94-E5A1E66A9B0E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09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5D162-2642-1F31-5F08-4C850698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/>
              <a:t>9. Какие сигналы светофора вы знаете? Что они обозначают?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117CA8-F798-507C-5444-0D973615C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795145"/>
            <a:ext cx="10515600" cy="35794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Зелёный сигнал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Разрешает движение. Мигающий зелёный разрешает движение, но указывает на близость активации запрещающего сигнала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Жёлтый сигнал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  Запрещает движение и предупреждает о предстоящей смене сигналов. Мигающий жёлтый разрешает движение и информирует о наличии нерегулируемого перекрёстка или пешеходного перехода, предупреждает об опасности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Красный сигнал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, в том числе мигающий,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запрещает движение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Сочетание красного и жёлтого сигналов запрещает движение и информирует о предстоящем включении зелёного сигнала.</a:t>
            </a:r>
            <a:endParaRPr lang="ru-RU" dirty="0"/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4B7B19C-BC3C-F36C-50FB-AF4D738BBB47}"/>
              </a:ext>
            </a:extLst>
          </p:cNvPr>
          <p:cNvSpPr/>
          <p:nvPr/>
        </p:nvSpPr>
        <p:spPr>
          <a:xfrm>
            <a:off x="8031480" y="547624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9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4838D5DE-75D7-2E67-30B7-D8BCEA4A1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160"/>
            <a:ext cx="12267901" cy="68884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746DF2-07B5-5FA4-A3D9-7DE7BF712214}"/>
              </a:ext>
            </a:extLst>
          </p:cNvPr>
          <p:cNvSpPr/>
          <p:nvPr/>
        </p:nvSpPr>
        <p:spPr>
          <a:xfrm>
            <a:off x="670560" y="0"/>
            <a:ext cx="491744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617CBA3-CBC2-145B-FEFA-8C54D2B95E63}"/>
              </a:ext>
            </a:extLst>
          </p:cNvPr>
          <p:cNvSpPr/>
          <p:nvPr/>
        </p:nvSpPr>
        <p:spPr>
          <a:xfrm>
            <a:off x="6238240" y="0"/>
            <a:ext cx="595376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9B87C4A-BFCA-57B0-A432-758DBB3C3077}"/>
              </a:ext>
            </a:extLst>
          </p:cNvPr>
          <p:cNvSpPr/>
          <p:nvPr/>
        </p:nvSpPr>
        <p:spPr>
          <a:xfrm>
            <a:off x="4206240" y="5659121"/>
            <a:ext cx="341376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30FC1B7-A11B-80F0-AE87-A60151B6BBDC}"/>
              </a:ext>
            </a:extLst>
          </p:cNvPr>
          <p:cNvSpPr/>
          <p:nvPr/>
        </p:nvSpPr>
        <p:spPr>
          <a:xfrm>
            <a:off x="-20320" y="0"/>
            <a:ext cx="1381760" cy="6868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EE3E8E2-3FD8-5BCA-6821-436A670C8B93}"/>
              </a:ext>
            </a:extLst>
          </p:cNvPr>
          <p:cNvSpPr/>
          <p:nvPr/>
        </p:nvSpPr>
        <p:spPr>
          <a:xfrm>
            <a:off x="4206240" y="1"/>
            <a:ext cx="138176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6ECE3D-12F8-816C-9EE7-42F7162DDB34}"/>
              </a:ext>
            </a:extLst>
          </p:cNvPr>
          <p:cNvSpPr/>
          <p:nvPr/>
        </p:nvSpPr>
        <p:spPr>
          <a:xfrm>
            <a:off x="6238240" y="20320"/>
            <a:ext cx="138176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B624323-31EA-7439-8CAB-2D58999B517F}"/>
              </a:ext>
            </a:extLst>
          </p:cNvPr>
          <p:cNvSpPr/>
          <p:nvPr/>
        </p:nvSpPr>
        <p:spPr>
          <a:xfrm>
            <a:off x="10810240" y="1"/>
            <a:ext cx="138176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EC1BFC6-FA71-8AE7-8BD7-A1AA96228751}"/>
              </a:ext>
            </a:extLst>
          </p:cNvPr>
          <p:cNvSpPr/>
          <p:nvPr/>
        </p:nvSpPr>
        <p:spPr>
          <a:xfrm>
            <a:off x="4206240" y="5638800"/>
            <a:ext cx="3413760" cy="12496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FF650FA-D8B8-BCA2-E4BC-26E22A983A44}"/>
              </a:ext>
            </a:extLst>
          </p:cNvPr>
          <p:cNvCxnSpPr/>
          <p:nvPr/>
        </p:nvCxnSpPr>
        <p:spPr>
          <a:xfrm>
            <a:off x="53848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1CAA414-7AC5-D80B-6EF4-8DE0F840A4D6}"/>
              </a:ext>
            </a:extLst>
          </p:cNvPr>
          <p:cNvCxnSpPr>
            <a:cxnSpLocks/>
          </p:cNvCxnSpPr>
          <p:nvPr/>
        </p:nvCxnSpPr>
        <p:spPr>
          <a:xfrm rot="5400000">
            <a:off x="330200" y="52243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7A568244-291F-728C-03B1-9329AA357226}"/>
              </a:ext>
            </a:extLst>
          </p:cNvPr>
          <p:cNvCxnSpPr>
            <a:cxnSpLocks/>
          </p:cNvCxnSpPr>
          <p:nvPr/>
        </p:nvCxnSpPr>
        <p:spPr>
          <a:xfrm rot="5400000">
            <a:off x="330200" y="6146801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405307D-184C-4553-28B4-55ACE97EDAAF}"/>
              </a:ext>
            </a:extLst>
          </p:cNvPr>
          <p:cNvCxnSpPr>
            <a:cxnSpLocks/>
          </p:cNvCxnSpPr>
          <p:nvPr/>
        </p:nvCxnSpPr>
        <p:spPr>
          <a:xfrm rot="5400000">
            <a:off x="330200" y="42997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FA9069A-9BD6-A8B4-F1E5-8835552544C9}"/>
              </a:ext>
            </a:extLst>
          </p:cNvPr>
          <p:cNvCxnSpPr>
            <a:cxnSpLocks/>
          </p:cNvCxnSpPr>
          <p:nvPr/>
        </p:nvCxnSpPr>
        <p:spPr>
          <a:xfrm rot="5400000">
            <a:off x="330200" y="342900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DB46475E-D6E7-1E5B-E37A-41CFD7F7073F}"/>
              </a:ext>
            </a:extLst>
          </p:cNvPr>
          <p:cNvCxnSpPr>
            <a:cxnSpLocks/>
          </p:cNvCxnSpPr>
          <p:nvPr/>
        </p:nvCxnSpPr>
        <p:spPr>
          <a:xfrm rot="5400000">
            <a:off x="330200" y="24506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00A72D9-2D63-EBC5-A38E-19F0989C2D39}"/>
              </a:ext>
            </a:extLst>
          </p:cNvPr>
          <p:cNvCxnSpPr>
            <a:cxnSpLocks/>
          </p:cNvCxnSpPr>
          <p:nvPr/>
        </p:nvCxnSpPr>
        <p:spPr>
          <a:xfrm rot="5400000">
            <a:off x="320040" y="1348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B6225E0D-988B-F69A-9252-1AE52B4EA04D}"/>
              </a:ext>
            </a:extLst>
          </p:cNvPr>
          <p:cNvCxnSpPr/>
          <p:nvPr/>
        </p:nvCxnSpPr>
        <p:spPr>
          <a:xfrm>
            <a:off x="151384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FB297ADA-5E10-A349-A2D2-9780363F7DA7}"/>
              </a:ext>
            </a:extLst>
          </p:cNvPr>
          <p:cNvCxnSpPr/>
          <p:nvPr/>
        </p:nvCxnSpPr>
        <p:spPr>
          <a:xfrm>
            <a:off x="248920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02882057-837A-6CC6-C5EB-F04A5CE1E293}"/>
              </a:ext>
            </a:extLst>
          </p:cNvPr>
          <p:cNvCxnSpPr/>
          <p:nvPr/>
        </p:nvCxnSpPr>
        <p:spPr>
          <a:xfrm>
            <a:off x="341376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327AD80-6B54-2ED9-2D84-603FF27BEB5C}"/>
              </a:ext>
            </a:extLst>
          </p:cNvPr>
          <p:cNvCxnSpPr/>
          <p:nvPr/>
        </p:nvCxnSpPr>
        <p:spPr>
          <a:xfrm>
            <a:off x="4500880" y="5791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6A361DC3-5D15-7F70-EA35-D8529A7B5365}"/>
              </a:ext>
            </a:extLst>
          </p:cNvPr>
          <p:cNvCxnSpPr>
            <a:cxnSpLocks/>
          </p:cNvCxnSpPr>
          <p:nvPr/>
        </p:nvCxnSpPr>
        <p:spPr>
          <a:xfrm rot="5400000">
            <a:off x="4546600" y="1559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89BD0602-8935-265D-1044-2A8D0EA3F0A1}"/>
              </a:ext>
            </a:extLst>
          </p:cNvPr>
          <p:cNvCxnSpPr>
            <a:cxnSpLocks/>
          </p:cNvCxnSpPr>
          <p:nvPr/>
        </p:nvCxnSpPr>
        <p:spPr>
          <a:xfrm rot="5400000">
            <a:off x="4536440" y="24506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7136C4E2-6397-F3D0-1898-22BBF84648CA}"/>
              </a:ext>
            </a:extLst>
          </p:cNvPr>
          <p:cNvCxnSpPr>
            <a:cxnSpLocks/>
          </p:cNvCxnSpPr>
          <p:nvPr/>
        </p:nvCxnSpPr>
        <p:spPr>
          <a:xfrm rot="5400000">
            <a:off x="4536440" y="34137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0D847A4F-EE72-EB09-EC08-3751E5D7B37A}"/>
              </a:ext>
            </a:extLst>
          </p:cNvPr>
          <p:cNvCxnSpPr>
            <a:cxnSpLocks/>
          </p:cNvCxnSpPr>
          <p:nvPr/>
        </p:nvCxnSpPr>
        <p:spPr>
          <a:xfrm rot="5400000">
            <a:off x="4536440" y="42997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E78C6E3C-A90D-5107-2924-32EA9B282DE6}"/>
              </a:ext>
            </a:extLst>
          </p:cNvPr>
          <p:cNvCxnSpPr>
            <a:cxnSpLocks/>
          </p:cNvCxnSpPr>
          <p:nvPr/>
        </p:nvCxnSpPr>
        <p:spPr>
          <a:xfrm rot="5400000">
            <a:off x="4526280" y="52243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9D6DF2B1-4BD3-8A37-A8BC-89B967345C3E}"/>
              </a:ext>
            </a:extLst>
          </p:cNvPr>
          <p:cNvCxnSpPr>
            <a:cxnSpLocks/>
          </p:cNvCxnSpPr>
          <p:nvPr/>
        </p:nvCxnSpPr>
        <p:spPr>
          <a:xfrm rot="5400000">
            <a:off x="4526280" y="6258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11182F78-8B39-F463-FBF0-2A7DC00295BA}"/>
              </a:ext>
            </a:extLst>
          </p:cNvPr>
          <p:cNvCxnSpPr/>
          <p:nvPr/>
        </p:nvCxnSpPr>
        <p:spPr>
          <a:xfrm>
            <a:off x="5415280" y="6258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537A16F5-4F48-81BD-999D-DB52F2E40420}"/>
              </a:ext>
            </a:extLst>
          </p:cNvPr>
          <p:cNvCxnSpPr/>
          <p:nvPr/>
        </p:nvCxnSpPr>
        <p:spPr>
          <a:xfrm>
            <a:off x="6441440" y="6258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088E9EF2-AE0E-F155-499C-4261AD0699FF}"/>
              </a:ext>
            </a:extLst>
          </p:cNvPr>
          <p:cNvCxnSpPr>
            <a:cxnSpLocks/>
          </p:cNvCxnSpPr>
          <p:nvPr/>
        </p:nvCxnSpPr>
        <p:spPr>
          <a:xfrm rot="5400000">
            <a:off x="6537960" y="561040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1AC754F5-F43A-65E9-E528-68148A80B47A}"/>
              </a:ext>
            </a:extLst>
          </p:cNvPr>
          <p:cNvCxnSpPr>
            <a:cxnSpLocks/>
          </p:cNvCxnSpPr>
          <p:nvPr/>
        </p:nvCxnSpPr>
        <p:spPr>
          <a:xfrm rot="5400000">
            <a:off x="6537960" y="46401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0278888A-B574-C8D8-93DF-B25405ACD257}"/>
              </a:ext>
            </a:extLst>
          </p:cNvPr>
          <p:cNvCxnSpPr>
            <a:cxnSpLocks/>
          </p:cNvCxnSpPr>
          <p:nvPr/>
        </p:nvCxnSpPr>
        <p:spPr>
          <a:xfrm rot="5400000">
            <a:off x="6537960" y="36190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7E610ABA-3546-1F9E-9204-41C31632F351}"/>
              </a:ext>
            </a:extLst>
          </p:cNvPr>
          <p:cNvCxnSpPr>
            <a:cxnSpLocks/>
          </p:cNvCxnSpPr>
          <p:nvPr/>
        </p:nvCxnSpPr>
        <p:spPr>
          <a:xfrm rot="5400000">
            <a:off x="6537960" y="26233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1A8C92C5-35E0-DD37-FE30-D24ECA6C8F50}"/>
              </a:ext>
            </a:extLst>
          </p:cNvPr>
          <p:cNvCxnSpPr>
            <a:cxnSpLocks/>
          </p:cNvCxnSpPr>
          <p:nvPr/>
        </p:nvCxnSpPr>
        <p:spPr>
          <a:xfrm rot="5400000">
            <a:off x="6517640" y="14875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C285D984-6B86-9D6E-35F7-EA66F6140CFA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14875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CDEE90CE-43BF-E26C-8E49-270DFA136B63}"/>
              </a:ext>
            </a:extLst>
          </p:cNvPr>
          <p:cNvCxnSpPr/>
          <p:nvPr/>
        </p:nvCxnSpPr>
        <p:spPr>
          <a:xfrm>
            <a:off x="6781800" y="5994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2D29EAA6-A353-AD37-E1C1-756E7E6C6167}"/>
              </a:ext>
            </a:extLst>
          </p:cNvPr>
          <p:cNvCxnSpPr/>
          <p:nvPr/>
        </p:nvCxnSpPr>
        <p:spPr>
          <a:xfrm>
            <a:off x="775716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AF22A924-21A0-DD21-6B7E-DD3B7BF6831F}"/>
              </a:ext>
            </a:extLst>
          </p:cNvPr>
          <p:cNvCxnSpPr/>
          <p:nvPr/>
        </p:nvCxnSpPr>
        <p:spPr>
          <a:xfrm>
            <a:off x="866140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5EDAAE73-DDFF-6C65-6BC4-82C98C970B89}"/>
              </a:ext>
            </a:extLst>
          </p:cNvPr>
          <p:cNvCxnSpPr/>
          <p:nvPr/>
        </p:nvCxnSpPr>
        <p:spPr>
          <a:xfrm>
            <a:off x="965708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C5A68423-B6E1-8F58-7042-CA7ACF926A27}"/>
              </a:ext>
            </a:extLst>
          </p:cNvPr>
          <p:cNvCxnSpPr/>
          <p:nvPr/>
        </p:nvCxnSpPr>
        <p:spPr>
          <a:xfrm>
            <a:off x="10957560" y="5994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D9E5E94D-DCA8-2465-C706-F047D68970BD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23693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3C1F7B2B-6BEF-A938-3E52-EBC4753E1D3C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32786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101F4823-4258-C05A-EED6-64753322A735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4223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4536926D-D421-3E3D-D7FF-2A431F1B6EE4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52243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061B827F-1FED-6D66-C44F-5ECE90C61B81}"/>
              </a:ext>
            </a:extLst>
          </p:cNvPr>
          <p:cNvCxnSpPr>
            <a:cxnSpLocks/>
          </p:cNvCxnSpPr>
          <p:nvPr/>
        </p:nvCxnSpPr>
        <p:spPr>
          <a:xfrm rot="5400000">
            <a:off x="11170920" y="6146801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E782AA98-FBA5-0B83-D3B2-BB9030E536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60" y="5449802"/>
            <a:ext cx="1727200" cy="1393998"/>
          </a:xfrm>
          <a:prstGeom prst="rect">
            <a:avLst/>
          </a:prstGeom>
        </p:spPr>
      </p:pic>
      <p:sp>
        <p:nvSpPr>
          <p:cNvPr id="62" name="Овал 61">
            <a:hlinkClick r:id="rId5" action="ppaction://hlinksldjump"/>
            <a:extLst>
              <a:ext uri="{FF2B5EF4-FFF2-40B4-BE49-F238E27FC236}">
                <a16:creationId xmlns:a16="http://schemas.microsoft.com/office/drawing/2014/main" xmlns="" id="{455FAB3C-D7B2-B4F0-4158-92E799909D16}"/>
              </a:ext>
            </a:extLst>
          </p:cNvPr>
          <p:cNvSpPr/>
          <p:nvPr/>
        </p:nvSpPr>
        <p:spPr>
          <a:xfrm>
            <a:off x="1399560" y="3278680"/>
            <a:ext cx="1381747" cy="11684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2700">
                  <a:solidFill>
                    <a:schemeClr val="tx1"/>
                  </a:solidFill>
                </a:ln>
                <a:hlinkClick r:id="rId5" action="ppaction://hlinksldjump"/>
              </a:rPr>
              <a:t>?</a:t>
            </a:r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9E38DC12-6078-C48F-5252-EC0AA85FCD6A}"/>
              </a:ext>
            </a:extLst>
          </p:cNvPr>
          <p:cNvSpPr/>
          <p:nvPr/>
        </p:nvSpPr>
        <p:spPr>
          <a:xfrm>
            <a:off x="2743205" y="5564680"/>
            <a:ext cx="1381747" cy="1168400"/>
          </a:xfrm>
          <a:prstGeom prst="ellipse">
            <a:avLst/>
          </a:prstGeom>
          <a:solidFill>
            <a:schemeClr val="bg2">
              <a:alpha val="8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69" name="Рисунок 68">
            <a:hlinkClick r:id="rId6" action="ppaction://hlinksldjump"/>
            <a:extLst>
              <a:ext uri="{FF2B5EF4-FFF2-40B4-BE49-F238E27FC236}">
                <a16:creationId xmlns:a16="http://schemas.microsoft.com/office/drawing/2014/main" xmlns="" id="{4700A380-3B2A-21C7-0565-19ECFAC079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0901" y="5659121"/>
            <a:ext cx="1318331" cy="876141"/>
          </a:xfrm>
          <a:prstGeom prst="rect">
            <a:avLst/>
          </a:prstGeom>
        </p:spPr>
      </p:pic>
      <p:sp>
        <p:nvSpPr>
          <p:cNvPr id="70" name="Овал 69">
            <a:hlinkClick r:id="rId8" action="ppaction://hlinksldjump"/>
            <a:extLst>
              <a:ext uri="{FF2B5EF4-FFF2-40B4-BE49-F238E27FC236}">
                <a16:creationId xmlns:a16="http://schemas.microsoft.com/office/drawing/2014/main" xmlns="" id="{8D9F5F00-5C22-8072-5547-E32876B793B0}"/>
              </a:ext>
            </a:extLst>
          </p:cNvPr>
          <p:cNvSpPr/>
          <p:nvPr/>
        </p:nvSpPr>
        <p:spPr>
          <a:xfrm>
            <a:off x="7741926" y="1282240"/>
            <a:ext cx="1381747" cy="1168400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71" name="Овал 70">
            <a:hlinkClick r:id="rId8" action="ppaction://hlinksldjump"/>
            <a:extLst>
              <a:ext uri="{FF2B5EF4-FFF2-40B4-BE49-F238E27FC236}">
                <a16:creationId xmlns:a16="http://schemas.microsoft.com/office/drawing/2014/main" xmlns="" id="{99BBC13A-536C-C4B3-DD14-58F9D2B5F03E}"/>
              </a:ext>
            </a:extLst>
          </p:cNvPr>
          <p:cNvSpPr/>
          <p:nvPr/>
        </p:nvSpPr>
        <p:spPr>
          <a:xfrm>
            <a:off x="8280404" y="1348280"/>
            <a:ext cx="304808" cy="313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hlinkClick r:id="rId8" action="ppaction://hlinksldjump"/>
            <a:extLst>
              <a:ext uri="{FF2B5EF4-FFF2-40B4-BE49-F238E27FC236}">
                <a16:creationId xmlns:a16="http://schemas.microsoft.com/office/drawing/2014/main" xmlns="" id="{66DC464B-9BF8-B336-12B4-A629DA66BB7A}"/>
              </a:ext>
            </a:extLst>
          </p:cNvPr>
          <p:cNvSpPr/>
          <p:nvPr/>
        </p:nvSpPr>
        <p:spPr>
          <a:xfrm>
            <a:off x="8280404" y="1688640"/>
            <a:ext cx="304808" cy="3134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hlinkClick r:id="rId8" action="ppaction://hlinksldjump"/>
            <a:extLst>
              <a:ext uri="{FF2B5EF4-FFF2-40B4-BE49-F238E27FC236}">
                <a16:creationId xmlns:a16="http://schemas.microsoft.com/office/drawing/2014/main" xmlns="" id="{CE80FCEB-6C8B-8FC7-EDE3-ABE35D897D55}"/>
              </a:ext>
            </a:extLst>
          </p:cNvPr>
          <p:cNvSpPr/>
          <p:nvPr/>
        </p:nvSpPr>
        <p:spPr>
          <a:xfrm>
            <a:off x="8280404" y="2029000"/>
            <a:ext cx="304808" cy="31345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3ACB5114-D8B9-0AC9-A02F-C54F8F8924A8}"/>
              </a:ext>
            </a:extLst>
          </p:cNvPr>
          <p:cNvSpPr/>
          <p:nvPr/>
        </p:nvSpPr>
        <p:spPr>
          <a:xfrm>
            <a:off x="9324347" y="5449802"/>
            <a:ext cx="1381747" cy="1168400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80" name="Рисунок 79">
            <a:hlinkClick r:id="rId9" action="ppaction://hlinksldjump"/>
            <a:extLst>
              <a:ext uri="{FF2B5EF4-FFF2-40B4-BE49-F238E27FC236}">
                <a16:creationId xmlns:a16="http://schemas.microsoft.com/office/drawing/2014/main" xmlns="" id="{80DA6D6A-7354-7A48-DACC-1849031D9C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4347" y="5522020"/>
            <a:ext cx="1365284" cy="10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3282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1E28ED-8C5E-5787-678A-E53FFD0F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/>
              <a:t>10. Как нужно обходить транспорт, стоящий у тротуара?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B12432-1197-C344-81A2-4FFED730B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400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Машину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необходимо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обойти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 сзади, чтобы аналогичным образом идти навстречу движению автомобилей.</a:t>
            </a:r>
            <a:endParaRPr lang="ru-RU" sz="4000" dirty="0"/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B4272589-A6FF-2AAB-2D70-4CF0750EDA3F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8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91F84D-240E-7191-54CC-459841D4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/>
              <a:t>11. Где разрешается возить санки с детьми?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2A2CAC-7D93-18CE-6B87-0D7765C5B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Возить санки с детьми разрешается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по тротуарам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. Если тротуары отсутствуют, то перевозка детей разрешена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по обочине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 на встречу движущемуся транспорту.</a:t>
            </a:r>
            <a:endParaRPr lang="ru-RU" sz="4000" dirty="0"/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7AF04869-7815-BBD3-6E0E-E7F8A8133D5A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0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F45EBA-125D-935E-202D-4856CB439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9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12. Почему нельзя появляться внезапно перед близко идущим транспортом?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75B2E9-157B-7F11-5C53-574871EF3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2747804"/>
            <a:ext cx="10937240" cy="2175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Перебегать улицу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перед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близко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идущим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4000" b="0" i="0" dirty="0" err="1">
                <a:solidFill>
                  <a:srgbClr val="333333"/>
                </a:solidFill>
                <a:effectLst/>
                <a:latin typeface="YS Text"/>
              </a:rPr>
              <a:t>траспортом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YS Text"/>
              </a:rPr>
              <a:t>нельзя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, потому что он не успеет затормозить.</a:t>
            </a:r>
            <a:endParaRPr lang="ru-RU" sz="4000" dirty="0"/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7C200D1F-8195-8499-05CC-878A2CB0739F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0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AC335-51EE-4F55-38C7-0E9BE3C6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4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13. Почему не разрешается устраивать игры на проезжей части?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DB5D90-9B26-AEC4-32AB-C4E7B1B5C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20" y="2516822"/>
            <a:ext cx="10515600" cy="21161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600" b="0" i="0" dirty="0">
                <a:solidFill>
                  <a:srgbClr val="333333"/>
                </a:solidFill>
                <a:effectLst/>
                <a:latin typeface="YS Text"/>
              </a:rPr>
              <a:t>Устраивать игры на проезжей части не разрешается, 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YS Text"/>
              </a:rPr>
              <a:t>потому что это мешает движению транспорта и может быть опасно для вас самих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YS Text"/>
              </a:rPr>
              <a:t>. Заигравшийся ребёнок может потерять бдительность, выпрыгнуть на проезжую часть и попасть под колёса автомобиля.</a:t>
            </a:r>
            <a:endParaRPr lang="ru-RU" sz="3600" dirty="0"/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DFE0609D-953A-0041-95F3-D76B626E835D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1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E1319E-DCC0-21D1-3693-F40AF2CF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66103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14. Для чего нужно знать и точно выполнять правила дорожного движения?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40E496-A27E-C542-8BB0-CD9595E6E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953385"/>
            <a:ext cx="10515600" cy="16084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Изучать и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знать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Правила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движения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необходимо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для того, чтобы не подвергать свою жизнь опасности и не мешать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движению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транспорта. Просто так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правил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не бывает. У каждого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правила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есть свой смысл: почему так, а не наоборот</a:t>
            </a:r>
            <a:endParaRPr lang="ru-RU" dirty="0"/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BD97C10-4BA4-6B50-0092-CF4619E0714D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9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946A4F-05E5-560D-A3D0-6E5520A2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1. На чём ехал Емеля к царю во дворец?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D5C7C1-DA8D-5CC4-EFA4-59D8FAE77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122" y="6053825"/>
            <a:ext cx="2961640" cy="65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На печке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145BCA-11FA-45BF-9EEA-C09D5C5C5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643" y="2108877"/>
            <a:ext cx="4272598" cy="398775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F4C49767-C9F4-C359-7594-026C47B3E210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9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6E08A-B827-322C-9478-4B738463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/>
              <a:t>2. Любимый двухколёсный вид транспорта кота Леопольда?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561F9B-7F33-E79C-F07C-253307CCC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019" y="5829300"/>
            <a:ext cx="2981960" cy="94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Велосипед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87AFA6-1BF6-A430-4B94-6D9CA29F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7602" y="2123281"/>
            <a:ext cx="5324475" cy="3552825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619668AB-E439-FAEB-92F7-81F563C78FC6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2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5F69D4-EC89-4DC4-6B67-4EC849BD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9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3. Чем смазывал свой моторчик Карлсон, который живёт на крыше?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AA257A-B29A-2EAA-6246-46930A7F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240" y="5529738"/>
            <a:ext cx="2961640" cy="5991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/>
              <a:t>Вареньем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15C683-C8DD-D6A5-80D1-5AE052580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4960" y="2594134"/>
            <a:ext cx="4894862" cy="275336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8998D885-2705-A783-DE1D-D22FB7649256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4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C90F70-2BB9-1C8C-4297-417F0C42B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39999"/>
            <a:ext cx="5707380" cy="40359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B60978-B98B-AECD-94A4-117DA40B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4806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 4. Какой подарок сделали родители дяди Фёдора почтальону Печкину?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8ED6D3-4E30-F70C-3599-96A585A6B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20" y="5462905"/>
            <a:ext cx="2768600" cy="1048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Велосипед</a:t>
            </a:r>
          </a:p>
        </p:txBody>
      </p:sp>
      <p:sp>
        <p:nvSpPr>
          <p:cNvPr id="6" name="Прямоугольник: скругленные углы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8FA0CEF-D04D-8C4E-5E03-CA8FA50CAB50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2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9699B9-30F2-B099-C503-CEEBDB9D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/>
              <a:t>5. Во что превратила добрая фея тыкву для Золушки?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65E76B-4E11-4959-B09F-D093DDBFD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640" y="3429000"/>
            <a:ext cx="2595880" cy="78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 карету</a:t>
            </a:r>
          </a:p>
        </p:txBody>
      </p:sp>
      <p:sp>
        <p:nvSpPr>
          <p:cNvPr id="7" name="Прямоугольник: скругленные углы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4AB41DC9-D008-35BC-C840-C23627DB4BFD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0C70FDC-ACEC-59F9-ABE0-8AE750D54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480" y="2279016"/>
            <a:ext cx="6411834" cy="42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3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6D16CE6-8C32-D08A-3F6A-1081CABC5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654B8A73-6159-02CC-0A3E-6E936A64D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160"/>
            <a:ext cx="12267901" cy="68884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00251A5-3F75-1FAA-3B3E-20636DE7B76D}"/>
              </a:ext>
            </a:extLst>
          </p:cNvPr>
          <p:cNvSpPr/>
          <p:nvPr/>
        </p:nvSpPr>
        <p:spPr>
          <a:xfrm>
            <a:off x="670560" y="0"/>
            <a:ext cx="491744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1C0A0DE-B426-3438-328A-5EF40DBD3078}"/>
              </a:ext>
            </a:extLst>
          </p:cNvPr>
          <p:cNvSpPr/>
          <p:nvPr/>
        </p:nvSpPr>
        <p:spPr>
          <a:xfrm>
            <a:off x="6238240" y="0"/>
            <a:ext cx="595376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901246F-A42A-6574-9FD9-4EEE0F1B1FC8}"/>
              </a:ext>
            </a:extLst>
          </p:cNvPr>
          <p:cNvSpPr/>
          <p:nvPr/>
        </p:nvSpPr>
        <p:spPr>
          <a:xfrm>
            <a:off x="4206240" y="5659121"/>
            <a:ext cx="341376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A54A69B-047D-88FE-3BDB-80AB0D4CC29F}"/>
              </a:ext>
            </a:extLst>
          </p:cNvPr>
          <p:cNvSpPr/>
          <p:nvPr/>
        </p:nvSpPr>
        <p:spPr>
          <a:xfrm>
            <a:off x="-20320" y="0"/>
            <a:ext cx="1381760" cy="6868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4C573F2-7467-6EF0-09F1-942253701165}"/>
              </a:ext>
            </a:extLst>
          </p:cNvPr>
          <p:cNvSpPr/>
          <p:nvPr/>
        </p:nvSpPr>
        <p:spPr>
          <a:xfrm>
            <a:off x="4206240" y="1"/>
            <a:ext cx="138176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0BF2FFF-9E72-E78D-590E-B9394DC8562C}"/>
              </a:ext>
            </a:extLst>
          </p:cNvPr>
          <p:cNvSpPr/>
          <p:nvPr/>
        </p:nvSpPr>
        <p:spPr>
          <a:xfrm>
            <a:off x="6238240" y="20320"/>
            <a:ext cx="138176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A43DABB-A1EA-28C8-F4C8-802D01A23FDF}"/>
              </a:ext>
            </a:extLst>
          </p:cNvPr>
          <p:cNvSpPr/>
          <p:nvPr/>
        </p:nvSpPr>
        <p:spPr>
          <a:xfrm>
            <a:off x="10810240" y="1"/>
            <a:ext cx="138176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1030A59-2B12-7359-51C7-D616DE0A23D6}"/>
              </a:ext>
            </a:extLst>
          </p:cNvPr>
          <p:cNvSpPr/>
          <p:nvPr/>
        </p:nvSpPr>
        <p:spPr>
          <a:xfrm>
            <a:off x="4206240" y="5638800"/>
            <a:ext cx="3413760" cy="12496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A0C2AAAF-F115-CEE8-F00C-8FFE1BD3E698}"/>
              </a:ext>
            </a:extLst>
          </p:cNvPr>
          <p:cNvCxnSpPr/>
          <p:nvPr/>
        </p:nvCxnSpPr>
        <p:spPr>
          <a:xfrm>
            <a:off x="53848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748056A-BE6A-FA02-A191-90DC3D9AADFE}"/>
              </a:ext>
            </a:extLst>
          </p:cNvPr>
          <p:cNvCxnSpPr>
            <a:cxnSpLocks/>
          </p:cNvCxnSpPr>
          <p:nvPr/>
        </p:nvCxnSpPr>
        <p:spPr>
          <a:xfrm rot="5400000">
            <a:off x="330200" y="52243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90D6B21C-DCFC-1ECF-E969-D6C7A89FC657}"/>
              </a:ext>
            </a:extLst>
          </p:cNvPr>
          <p:cNvCxnSpPr>
            <a:cxnSpLocks/>
          </p:cNvCxnSpPr>
          <p:nvPr/>
        </p:nvCxnSpPr>
        <p:spPr>
          <a:xfrm rot="5400000">
            <a:off x="330200" y="6146801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F24D706-673E-15FB-217C-E603B4774054}"/>
              </a:ext>
            </a:extLst>
          </p:cNvPr>
          <p:cNvCxnSpPr>
            <a:cxnSpLocks/>
          </p:cNvCxnSpPr>
          <p:nvPr/>
        </p:nvCxnSpPr>
        <p:spPr>
          <a:xfrm rot="5400000">
            <a:off x="330200" y="42997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1446CC7-01CE-AFB0-6A27-4B77C6FCC007}"/>
              </a:ext>
            </a:extLst>
          </p:cNvPr>
          <p:cNvCxnSpPr>
            <a:cxnSpLocks/>
          </p:cNvCxnSpPr>
          <p:nvPr/>
        </p:nvCxnSpPr>
        <p:spPr>
          <a:xfrm rot="5400000">
            <a:off x="330200" y="342900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3D1E1039-8482-F20F-CB79-F40E5BA4B6DE}"/>
              </a:ext>
            </a:extLst>
          </p:cNvPr>
          <p:cNvCxnSpPr>
            <a:cxnSpLocks/>
          </p:cNvCxnSpPr>
          <p:nvPr/>
        </p:nvCxnSpPr>
        <p:spPr>
          <a:xfrm rot="5400000">
            <a:off x="330200" y="24506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40B5600-2767-AC9E-E274-066FCEBF78F2}"/>
              </a:ext>
            </a:extLst>
          </p:cNvPr>
          <p:cNvCxnSpPr>
            <a:cxnSpLocks/>
          </p:cNvCxnSpPr>
          <p:nvPr/>
        </p:nvCxnSpPr>
        <p:spPr>
          <a:xfrm rot="5400000">
            <a:off x="320040" y="1348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518C4442-5294-252E-73A6-0C49999C016F}"/>
              </a:ext>
            </a:extLst>
          </p:cNvPr>
          <p:cNvCxnSpPr/>
          <p:nvPr/>
        </p:nvCxnSpPr>
        <p:spPr>
          <a:xfrm>
            <a:off x="151384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84D362DA-CBEF-125E-FFD2-2BFDB71B5A66}"/>
              </a:ext>
            </a:extLst>
          </p:cNvPr>
          <p:cNvCxnSpPr/>
          <p:nvPr/>
        </p:nvCxnSpPr>
        <p:spPr>
          <a:xfrm>
            <a:off x="248920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0082E25C-1F5B-9DE9-FDA4-0B47424F0B23}"/>
              </a:ext>
            </a:extLst>
          </p:cNvPr>
          <p:cNvCxnSpPr/>
          <p:nvPr/>
        </p:nvCxnSpPr>
        <p:spPr>
          <a:xfrm>
            <a:off x="341376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6250303-B4A1-BC3A-4434-BB1B185D20CD}"/>
              </a:ext>
            </a:extLst>
          </p:cNvPr>
          <p:cNvCxnSpPr/>
          <p:nvPr/>
        </p:nvCxnSpPr>
        <p:spPr>
          <a:xfrm>
            <a:off x="4500880" y="5791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84E8F29C-82D1-DAB6-7126-37AF28AF13AC}"/>
              </a:ext>
            </a:extLst>
          </p:cNvPr>
          <p:cNvCxnSpPr>
            <a:cxnSpLocks/>
          </p:cNvCxnSpPr>
          <p:nvPr/>
        </p:nvCxnSpPr>
        <p:spPr>
          <a:xfrm rot="5400000">
            <a:off x="4546600" y="1559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36630D63-849B-854B-FFC4-16E460040ABC}"/>
              </a:ext>
            </a:extLst>
          </p:cNvPr>
          <p:cNvCxnSpPr>
            <a:cxnSpLocks/>
          </p:cNvCxnSpPr>
          <p:nvPr/>
        </p:nvCxnSpPr>
        <p:spPr>
          <a:xfrm rot="5400000">
            <a:off x="4536440" y="24506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04DEF182-547F-7CBE-8F71-B94190A4B45F}"/>
              </a:ext>
            </a:extLst>
          </p:cNvPr>
          <p:cNvCxnSpPr>
            <a:cxnSpLocks/>
          </p:cNvCxnSpPr>
          <p:nvPr/>
        </p:nvCxnSpPr>
        <p:spPr>
          <a:xfrm rot="5400000">
            <a:off x="4536440" y="34137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D0362DF0-88BE-A9BB-24E4-777FB0A5B3E9}"/>
              </a:ext>
            </a:extLst>
          </p:cNvPr>
          <p:cNvCxnSpPr>
            <a:cxnSpLocks/>
          </p:cNvCxnSpPr>
          <p:nvPr/>
        </p:nvCxnSpPr>
        <p:spPr>
          <a:xfrm rot="5400000">
            <a:off x="4536440" y="42997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8357CCB6-58EB-A0D1-06B0-60138924F68B}"/>
              </a:ext>
            </a:extLst>
          </p:cNvPr>
          <p:cNvCxnSpPr>
            <a:cxnSpLocks/>
          </p:cNvCxnSpPr>
          <p:nvPr/>
        </p:nvCxnSpPr>
        <p:spPr>
          <a:xfrm rot="5400000">
            <a:off x="4526280" y="52243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D55F3713-C607-350A-9836-FED7BF1B04D0}"/>
              </a:ext>
            </a:extLst>
          </p:cNvPr>
          <p:cNvCxnSpPr>
            <a:cxnSpLocks/>
          </p:cNvCxnSpPr>
          <p:nvPr/>
        </p:nvCxnSpPr>
        <p:spPr>
          <a:xfrm rot="5400000">
            <a:off x="4526280" y="6258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0C32AC2C-53BA-436B-AE7A-44333E1F82DE}"/>
              </a:ext>
            </a:extLst>
          </p:cNvPr>
          <p:cNvCxnSpPr/>
          <p:nvPr/>
        </p:nvCxnSpPr>
        <p:spPr>
          <a:xfrm>
            <a:off x="5415280" y="6258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DD455B50-D1B1-123C-D8B5-A8D8C8A5F5AD}"/>
              </a:ext>
            </a:extLst>
          </p:cNvPr>
          <p:cNvCxnSpPr/>
          <p:nvPr/>
        </p:nvCxnSpPr>
        <p:spPr>
          <a:xfrm>
            <a:off x="6441440" y="6258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223D5AC3-2BC1-3779-DCCE-474EF7B7A6D0}"/>
              </a:ext>
            </a:extLst>
          </p:cNvPr>
          <p:cNvCxnSpPr>
            <a:cxnSpLocks/>
          </p:cNvCxnSpPr>
          <p:nvPr/>
        </p:nvCxnSpPr>
        <p:spPr>
          <a:xfrm rot="5400000">
            <a:off x="6537960" y="561040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5253BD54-A953-6AE5-18C0-44061EEAC95B}"/>
              </a:ext>
            </a:extLst>
          </p:cNvPr>
          <p:cNvCxnSpPr>
            <a:cxnSpLocks/>
          </p:cNvCxnSpPr>
          <p:nvPr/>
        </p:nvCxnSpPr>
        <p:spPr>
          <a:xfrm rot="5400000">
            <a:off x="6537960" y="46401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9FF3E3B6-9CD7-0EDC-6205-FAFA461E0E20}"/>
              </a:ext>
            </a:extLst>
          </p:cNvPr>
          <p:cNvCxnSpPr>
            <a:cxnSpLocks/>
          </p:cNvCxnSpPr>
          <p:nvPr/>
        </p:nvCxnSpPr>
        <p:spPr>
          <a:xfrm rot="5400000">
            <a:off x="6537960" y="36190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1208934A-78DE-AF51-AF5D-93A323E273A2}"/>
              </a:ext>
            </a:extLst>
          </p:cNvPr>
          <p:cNvCxnSpPr>
            <a:cxnSpLocks/>
          </p:cNvCxnSpPr>
          <p:nvPr/>
        </p:nvCxnSpPr>
        <p:spPr>
          <a:xfrm rot="5400000">
            <a:off x="6537960" y="26233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C6823EF0-3E14-3DC5-ABAB-0D69A386BBC4}"/>
              </a:ext>
            </a:extLst>
          </p:cNvPr>
          <p:cNvCxnSpPr>
            <a:cxnSpLocks/>
          </p:cNvCxnSpPr>
          <p:nvPr/>
        </p:nvCxnSpPr>
        <p:spPr>
          <a:xfrm rot="5400000">
            <a:off x="6517640" y="14875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E4AF272C-ED84-5754-B25E-9607563E7B80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14875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CAB7AE9C-308C-4E58-1F8C-18E69C936A98}"/>
              </a:ext>
            </a:extLst>
          </p:cNvPr>
          <p:cNvCxnSpPr/>
          <p:nvPr/>
        </p:nvCxnSpPr>
        <p:spPr>
          <a:xfrm>
            <a:off x="6781800" y="5994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236731DB-C0BD-886B-DC1F-AC1DE95302B9}"/>
              </a:ext>
            </a:extLst>
          </p:cNvPr>
          <p:cNvCxnSpPr/>
          <p:nvPr/>
        </p:nvCxnSpPr>
        <p:spPr>
          <a:xfrm>
            <a:off x="775716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1A27208C-9DD2-4E1E-5012-AD8507EEA17D}"/>
              </a:ext>
            </a:extLst>
          </p:cNvPr>
          <p:cNvCxnSpPr/>
          <p:nvPr/>
        </p:nvCxnSpPr>
        <p:spPr>
          <a:xfrm>
            <a:off x="866140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CBBE9F17-635D-8BA9-3A2C-D458FFAC27EF}"/>
              </a:ext>
            </a:extLst>
          </p:cNvPr>
          <p:cNvCxnSpPr/>
          <p:nvPr/>
        </p:nvCxnSpPr>
        <p:spPr>
          <a:xfrm>
            <a:off x="965708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245F23A3-C80B-8E81-28C3-4C624D8DA007}"/>
              </a:ext>
            </a:extLst>
          </p:cNvPr>
          <p:cNvCxnSpPr/>
          <p:nvPr/>
        </p:nvCxnSpPr>
        <p:spPr>
          <a:xfrm>
            <a:off x="10957560" y="5994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B278C471-E343-1905-A370-33768B9A3A54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23693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43C29BBF-FDB2-76A4-1979-AF9762F363EB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32786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E4753F83-574F-57DE-D693-617D5F7D5597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4223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F5AB4B9E-1C55-5C42-D4FB-CB95C66A8212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52243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085A4962-0C02-C242-53D7-6FB5EADE5AAD}"/>
              </a:ext>
            </a:extLst>
          </p:cNvPr>
          <p:cNvCxnSpPr>
            <a:cxnSpLocks/>
          </p:cNvCxnSpPr>
          <p:nvPr/>
        </p:nvCxnSpPr>
        <p:spPr>
          <a:xfrm rot="5400000">
            <a:off x="11170920" y="6146801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137B4B61-21D9-2F9A-F6BE-C1437FC5C0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9120" y="-45718"/>
            <a:ext cx="1727200" cy="1393998"/>
          </a:xfrm>
          <a:prstGeom prst="rect">
            <a:avLst/>
          </a:prstGeom>
        </p:spPr>
      </p:pic>
      <p:sp>
        <p:nvSpPr>
          <p:cNvPr id="62" name="Овал 61">
            <a:hlinkClick r:id="rId5" action="ppaction://hlinksldjump"/>
            <a:extLst>
              <a:ext uri="{FF2B5EF4-FFF2-40B4-BE49-F238E27FC236}">
                <a16:creationId xmlns:a16="http://schemas.microsoft.com/office/drawing/2014/main" xmlns="" id="{2B79C7A9-6237-8A02-3992-F2499836C8EF}"/>
              </a:ext>
            </a:extLst>
          </p:cNvPr>
          <p:cNvSpPr/>
          <p:nvPr/>
        </p:nvSpPr>
        <p:spPr>
          <a:xfrm>
            <a:off x="1399560" y="3278680"/>
            <a:ext cx="1381747" cy="11684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2700">
                  <a:solidFill>
                    <a:schemeClr val="tx1"/>
                  </a:solidFill>
                </a:ln>
                <a:hlinkClick r:id="rId5" action="ppaction://hlinksldjump"/>
              </a:rPr>
              <a:t>?</a:t>
            </a:r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EE3C4CD7-D723-6EA8-D28B-5B89C7794504}"/>
              </a:ext>
            </a:extLst>
          </p:cNvPr>
          <p:cNvSpPr/>
          <p:nvPr/>
        </p:nvSpPr>
        <p:spPr>
          <a:xfrm>
            <a:off x="2743205" y="5564680"/>
            <a:ext cx="1381747" cy="1168400"/>
          </a:xfrm>
          <a:prstGeom prst="ellipse">
            <a:avLst/>
          </a:prstGeom>
          <a:solidFill>
            <a:schemeClr val="bg2">
              <a:alpha val="8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69" name="Рисунок 68">
            <a:hlinkClick r:id="rId6" action="ppaction://hlinksldjump"/>
            <a:extLst>
              <a:ext uri="{FF2B5EF4-FFF2-40B4-BE49-F238E27FC236}">
                <a16:creationId xmlns:a16="http://schemas.microsoft.com/office/drawing/2014/main" xmlns="" id="{1F899C8C-FFA8-7238-087B-A22ACE38DD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0901" y="5659121"/>
            <a:ext cx="1318331" cy="876141"/>
          </a:xfrm>
          <a:prstGeom prst="rect">
            <a:avLst/>
          </a:prstGeom>
        </p:spPr>
      </p:pic>
      <p:sp>
        <p:nvSpPr>
          <p:cNvPr id="70" name="Овал 69">
            <a:hlinkClick r:id="rId8" action="ppaction://hlinksldjump"/>
            <a:extLst>
              <a:ext uri="{FF2B5EF4-FFF2-40B4-BE49-F238E27FC236}">
                <a16:creationId xmlns:a16="http://schemas.microsoft.com/office/drawing/2014/main" xmlns="" id="{5D04E6FE-4D79-3C1A-040F-A28A2A36DC28}"/>
              </a:ext>
            </a:extLst>
          </p:cNvPr>
          <p:cNvSpPr/>
          <p:nvPr/>
        </p:nvSpPr>
        <p:spPr>
          <a:xfrm>
            <a:off x="7741926" y="1282240"/>
            <a:ext cx="1381747" cy="1168400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71" name="Овал 70">
            <a:hlinkClick r:id="rId8" action="ppaction://hlinksldjump"/>
            <a:extLst>
              <a:ext uri="{FF2B5EF4-FFF2-40B4-BE49-F238E27FC236}">
                <a16:creationId xmlns:a16="http://schemas.microsoft.com/office/drawing/2014/main" xmlns="" id="{2FDABC93-3059-9F7A-698B-BEFFC8D7939E}"/>
              </a:ext>
            </a:extLst>
          </p:cNvPr>
          <p:cNvSpPr/>
          <p:nvPr/>
        </p:nvSpPr>
        <p:spPr>
          <a:xfrm>
            <a:off x="8280404" y="1348280"/>
            <a:ext cx="304808" cy="313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hlinkClick r:id="rId8" action="ppaction://hlinksldjump"/>
            <a:extLst>
              <a:ext uri="{FF2B5EF4-FFF2-40B4-BE49-F238E27FC236}">
                <a16:creationId xmlns:a16="http://schemas.microsoft.com/office/drawing/2014/main" xmlns="" id="{B2B125AF-63D6-609A-4965-430DF8E7E7E2}"/>
              </a:ext>
            </a:extLst>
          </p:cNvPr>
          <p:cNvSpPr/>
          <p:nvPr/>
        </p:nvSpPr>
        <p:spPr>
          <a:xfrm>
            <a:off x="8280404" y="1688640"/>
            <a:ext cx="304808" cy="3134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hlinkClick r:id="rId8" action="ppaction://hlinksldjump"/>
            <a:extLst>
              <a:ext uri="{FF2B5EF4-FFF2-40B4-BE49-F238E27FC236}">
                <a16:creationId xmlns:a16="http://schemas.microsoft.com/office/drawing/2014/main" xmlns="" id="{88095319-330F-893B-9CCD-5C98413E41F1}"/>
              </a:ext>
            </a:extLst>
          </p:cNvPr>
          <p:cNvSpPr/>
          <p:nvPr/>
        </p:nvSpPr>
        <p:spPr>
          <a:xfrm>
            <a:off x="8280404" y="2029000"/>
            <a:ext cx="304808" cy="31345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8F8BA6A6-4EE2-6D6D-EC09-4BE08461F1AF}"/>
              </a:ext>
            </a:extLst>
          </p:cNvPr>
          <p:cNvSpPr/>
          <p:nvPr/>
        </p:nvSpPr>
        <p:spPr>
          <a:xfrm>
            <a:off x="9324347" y="5449802"/>
            <a:ext cx="1381747" cy="1168400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80" name="Рисунок 79">
            <a:hlinkClick r:id="rId9" action="ppaction://hlinksldjump"/>
            <a:extLst>
              <a:ext uri="{FF2B5EF4-FFF2-40B4-BE49-F238E27FC236}">
                <a16:creationId xmlns:a16="http://schemas.microsoft.com/office/drawing/2014/main" xmlns="" id="{4D217FF9-7085-9F1B-5C8B-2F8861CA41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4347" y="5522020"/>
            <a:ext cx="1365284" cy="10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9475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8A6FAC-D35B-61FE-D2B1-F0963BDD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/>
              <a:t>6. На чём летал старик Хоттабыч?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AC565D-F6F0-FA82-274B-1E80500AB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484913"/>
            <a:ext cx="4302760" cy="1384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На ковре-самолёте</a:t>
            </a:r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F36DADF5-3439-D1C2-B09A-21D1307A30EC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23130C-8B71-99A6-BC55-1DEDD029C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10" y="1811972"/>
            <a:ext cx="4786630" cy="47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3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FB697-157C-E701-8E14-FA938DBD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/>
              <a:t> 7. Личный транспорт Бабы – Яги?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68E8CE-B1E6-09EF-41A4-0B0ACEB76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320" y="2343785"/>
            <a:ext cx="290068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Ступа</a:t>
            </a:r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734F179A-1DFC-03CE-0A11-B73C244D5C7A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123790-CE36-1213-42F9-391B04164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760" y="1818640"/>
            <a:ext cx="6884446" cy="487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4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71888E-F329-503F-1136-9A78921F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80" y="681038"/>
            <a:ext cx="10515600" cy="95821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8. На чём поехал в Ленинград человек рассеянный с улицы Бассейной?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9AE9D1-A28D-3653-23BE-CAB083CC7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920" y="2777172"/>
            <a:ext cx="2697480" cy="958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На поезде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9ADD7C-34EB-551E-C1F4-E7A524034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501" y="2377946"/>
            <a:ext cx="6461240" cy="437782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730485AC-6EBA-8745-0A38-1235AB897B55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0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BE8AC3-C828-500A-B7A8-2EEC8765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/>
              <a:t>9. На чём летал Барон Мюнхгаузен?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0D9CC6-0F02-057D-FA0B-A2DC02B7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480" y="2853372"/>
            <a:ext cx="2473960" cy="1151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На ядре</a:t>
            </a:r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817904B-DB37-45BB-B8C0-6E269B1FEF73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95AD6C-84E8-BB54-4241-B9AEF672C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036" y="1926508"/>
            <a:ext cx="4310964" cy="456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36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E8A0471-9380-0975-7AA3-D327AE238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296" y="1810512"/>
            <a:ext cx="6729984" cy="50474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29EF55-8C7B-B06C-68D2-A76BF4DD7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/>
              <a:t>10. На чём катался Кай?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95B042-7584-DC8C-8846-9BF5C24D3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880" y="2489517"/>
            <a:ext cx="313436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На санках</a:t>
            </a:r>
          </a:p>
        </p:txBody>
      </p:sp>
      <p:sp>
        <p:nvSpPr>
          <p:cNvPr id="6" name="Прямоугольник: скругленные углы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1B91B80-550D-76AC-CBC5-8AF112B9CF48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68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524994-9783-4A66-DEAD-7D4619926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880" y="2753360"/>
            <a:ext cx="3738880" cy="1027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Водители  - лихачи очень любят его совершать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1F15A8-3419-EE22-0E47-D080BBACC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67880" cy="53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859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52F8C8-CE9A-F917-B9D2-92BB90E9E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720" y="1825625"/>
            <a:ext cx="2799080" cy="1141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Трехглазый постовой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0E7C82-A5CD-114F-C544-90B0ADABB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676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1567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4063F9-C35A-AD77-9C26-AB959A842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0" y="1835785"/>
            <a:ext cx="4536440" cy="2360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Самые строгие дорожные знаки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F2C7D7-3AA2-701C-8C5E-17B6C4089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676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311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A828DA-E7F1-13C1-1ED3-BC2236D4F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0" y="1763712"/>
            <a:ext cx="3957320" cy="218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Дорожка вдоль дороги</a:t>
            </a:r>
            <a:r>
              <a:rPr lang="en-US" sz="4000" dirty="0"/>
              <a:t>,</a:t>
            </a:r>
            <a:r>
              <a:rPr lang="ru-RU" sz="4000" dirty="0"/>
              <a:t> но не для машин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4652FC-8EE6-5640-4F6E-D9C0B1423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676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921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38AABA-010E-8A70-9234-A1618130E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760" y="1449705"/>
            <a:ext cx="4211320" cy="1811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Это случается с теми</a:t>
            </a:r>
            <a:r>
              <a:rPr lang="en-US" sz="4000" dirty="0"/>
              <a:t>, </a:t>
            </a:r>
            <a:r>
              <a:rPr lang="ru-RU" sz="4000" dirty="0"/>
              <a:t>кто не соблюдает правила дорожного движения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CF3718-3C28-9DF7-F593-F0BD2A0F8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676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94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5D8F53-935A-2B26-D5E2-C468B240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C17F14FF-4817-3D50-CAEE-BC1183AC6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160"/>
            <a:ext cx="12267901" cy="68884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2471525-D5E4-0FF3-2E56-C374BA79DF4B}"/>
              </a:ext>
            </a:extLst>
          </p:cNvPr>
          <p:cNvSpPr/>
          <p:nvPr/>
        </p:nvSpPr>
        <p:spPr>
          <a:xfrm>
            <a:off x="670560" y="0"/>
            <a:ext cx="491744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EF50F28-8B15-1278-3FA8-6DAD34A76756}"/>
              </a:ext>
            </a:extLst>
          </p:cNvPr>
          <p:cNvSpPr/>
          <p:nvPr/>
        </p:nvSpPr>
        <p:spPr>
          <a:xfrm>
            <a:off x="6238240" y="0"/>
            <a:ext cx="595376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3D1229A-C373-C894-2214-4A5E473F4522}"/>
              </a:ext>
            </a:extLst>
          </p:cNvPr>
          <p:cNvSpPr/>
          <p:nvPr/>
        </p:nvSpPr>
        <p:spPr>
          <a:xfrm>
            <a:off x="4206240" y="5659121"/>
            <a:ext cx="341376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491589C-849E-3AC4-2E1D-A4270798081A}"/>
              </a:ext>
            </a:extLst>
          </p:cNvPr>
          <p:cNvSpPr/>
          <p:nvPr/>
        </p:nvSpPr>
        <p:spPr>
          <a:xfrm>
            <a:off x="-20320" y="0"/>
            <a:ext cx="1381760" cy="6868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19F32D2-F948-9134-3568-3C78783D0C32}"/>
              </a:ext>
            </a:extLst>
          </p:cNvPr>
          <p:cNvSpPr/>
          <p:nvPr/>
        </p:nvSpPr>
        <p:spPr>
          <a:xfrm>
            <a:off x="4206240" y="1"/>
            <a:ext cx="138176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AC2E7CA-A59C-6EEB-BBBC-BA7D6602F8E0}"/>
              </a:ext>
            </a:extLst>
          </p:cNvPr>
          <p:cNvSpPr/>
          <p:nvPr/>
        </p:nvSpPr>
        <p:spPr>
          <a:xfrm>
            <a:off x="6238240" y="20320"/>
            <a:ext cx="138176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7096CEE-91A6-FCF7-D1F8-FFAC0F7A4446}"/>
              </a:ext>
            </a:extLst>
          </p:cNvPr>
          <p:cNvSpPr/>
          <p:nvPr/>
        </p:nvSpPr>
        <p:spPr>
          <a:xfrm>
            <a:off x="10810240" y="1"/>
            <a:ext cx="138176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AD9A3C8-DB7E-AB24-2DF0-4DB9048FE57E}"/>
              </a:ext>
            </a:extLst>
          </p:cNvPr>
          <p:cNvSpPr/>
          <p:nvPr/>
        </p:nvSpPr>
        <p:spPr>
          <a:xfrm>
            <a:off x="4206240" y="5638800"/>
            <a:ext cx="3413760" cy="12496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C8CB8A57-5112-0550-48B6-0AAD5A300799}"/>
              </a:ext>
            </a:extLst>
          </p:cNvPr>
          <p:cNvCxnSpPr/>
          <p:nvPr/>
        </p:nvCxnSpPr>
        <p:spPr>
          <a:xfrm>
            <a:off x="53848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9BB16430-972E-36EE-5E03-AC1E78C2A604}"/>
              </a:ext>
            </a:extLst>
          </p:cNvPr>
          <p:cNvCxnSpPr>
            <a:cxnSpLocks/>
          </p:cNvCxnSpPr>
          <p:nvPr/>
        </p:nvCxnSpPr>
        <p:spPr>
          <a:xfrm rot="5400000">
            <a:off x="330200" y="52243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990282C5-6EB4-2958-4EA8-E65C8442F605}"/>
              </a:ext>
            </a:extLst>
          </p:cNvPr>
          <p:cNvCxnSpPr>
            <a:cxnSpLocks/>
          </p:cNvCxnSpPr>
          <p:nvPr/>
        </p:nvCxnSpPr>
        <p:spPr>
          <a:xfrm rot="5400000">
            <a:off x="330200" y="6146801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F8D5DB8D-3BA8-4C56-FC66-29F0A0686BD9}"/>
              </a:ext>
            </a:extLst>
          </p:cNvPr>
          <p:cNvCxnSpPr>
            <a:cxnSpLocks/>
          </p:cNvCxnSpPr>
          <p:nvPr/>
        </p:nvCxnSpPr>
        <p:spPr>
          <a:xfrm rot="5400000">
            <a:off x="330200" y="42997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7CEE664-59A6-3C78-2E7A-2AF1D7D3A667}"/>
              </a:ext>
            </a:extLst>
          </p:cNvPr>
          <p:cNvCxnSpPr>
            <a:cxnSpLocks/>
          </p:cNvCxnSpPr>
          <p:nvPr/>
        </p:nvCxnSpPr>
        <p:spPr>
          <a:xfrm rot="5400000">
            <a:off x="330200" y="342900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084674A4-C8C4-2CB0-9FFC-60968FFA948A}"/>
              </a:ext>
            </a:extLst>
          </p:cNvPr>
          <p:cNvCxnSpPr>
            <a:cxnSpLocks/>
          </p:cNvCxnSpPr>
          <p:nvPr/>
        </p:nvCxnSpPr>
        <p:spPr>
          <a:xfrm rot="5400000">
            <a:off x="330200" y="24506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6DC603D-1369-F799-CD5C-D6B8F6E35CC3}"/>
              </a:ext>
            </a:extLst>
          </p:cNvPr>
          <p:cNvCxnSpPr>
            <a:cxnSpLocks/>
          </p:cNvCxnSpPr>
          <p:nvPr/>
        </p:nvCxnSpPr>
        <p:spPr>
          <a:xfrm rot="5400000">
            <a:off x="320040" y="1348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BD754EC5-505A-54B6-C762-D116A30E8A2C}"/>
              </a:ext>
            </a:extLst>
          </p:cNvPr>
          <p:cNvCxnSpPr/>
          <p:nvPr/>
        </p:nvCxnSpPr>
        <p:spPr>
          <a:xfrm>
            <a:off x="151384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4031B7DB-4A4C-8608-2A52-89DB02897EAB}"/>
              </a:ext>
            </a:extLst>
          </p:cNvPr>
          <p:cNvCxnSpPr/>
          <p:nvPr/>
        </p:nvCxnSpPr>
        <p:spPr>
          <a:xfrm>
            <a:off x="248920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ADE122C-7B00-2562-DEA2-4F92ACB2BED7}"/>
              </a:ext>
            </a:extLst>
          </p:cNvPr>
          <p:cNvCxnSpPr/>
          <p:nvPr/>
        </p:nvCxnSpPr>
        <p:spPr>
          <a:xfrm>
            <a:off x="341376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209D5291-42E2-6823-18E1-F2BB58730A0D}"/>
              </a:ext>
            </a:extLst>
          </p:cNvPr>
          <p:cNvCxnSpPr/>
          <p:nvPr/>
        </p:nvCxnSpPr>
        <p:spPr>
          <a:xfrm>
            <a:off x="4500880" y="5791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DE242D0C-DB7F-A505-08BD-7AC0076CED3A}"/>
              </a:ext>
            </a:extLst>
          </p:cNvPr>
          <p:cNvCxnSpPr>
            <a:cxnSpLocks/>
          </p:cNvCxnSpPr>
          <p:nvPr/>
        </p:nvCxnSpPr>
        <p:spPr>
          <a:xfrm rot="5400000">
            <a:off x="4546600" y="1559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A325DF6C-4888-932D-2288-497AA75D6A57}"/>
              </a:ext>
            </a:extLst>
          </p:cNvPr>
          <p:cNvCxnSpPr>
            <a:cxnSpLocks/>
          </p:cNvCxnSpPr>
          <p:nvPr/>
        </p:nvCxnSpPr>
        <p:spPr>
          <a:xfrm rot="5400000">
            <a:off x="4536440" y="24506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E868F002-5199-F31C-DB8F-B24EBCF1EDF0}"/>
              </a:ext>
            </a:extLst>
          </p:cNvPr>
          <p:cNvCxnSpPr>
            <a:cxnSpLocks/>
          </p:cNvCxnSpPr>
          <p:nvPr/>
        </p:nvCxnSpPr>
        <p:spPr>
          <a:xfrm rot="5400000">
            <a:off x="4536440" y="34137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BD365533-A61F-3C8E-7ADC-978CB2A9C83C}"/>
              </a:ext>
            </a:extLst>
          </p:cNvPr>
          <p:cNvCxnSpPr>
            <a:cxnSpLocks/>
          </p:cNvCxnSpPr>
          <p:nvPr/>
        </p:nvCxnSpPr>
        <p:spPr>
          <a:xfrm rot="5400000">
            <a:off x="4536440" y="42997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3616DC89-B05E-D157-CE31-3EDC1307A66F}"/>
              </a:ext>
            </a:extLst>
          </p:cNvPr>
          <p:cNvCxnSpPr>
            <a:cxnSpLocks/>
          </p:cNvCxnSpPr>
          <p:nvPr/>
        </p:nvCxnSpPr>
        <p:spPr>
          <a:xfrm rot="5400000">
            <a:off x="4526280" y="52243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8CBDD810-242A-FC67-7C15-FF3E9B4F6A9E}"/>
              </a:ext>
            </a:extLst>
          </p:cNvPr>
          <p:cNvCxnSpPr>
            <a:cxnSpLocks/>
          </p:cNvCxnSpPr>
          <p:nvPr/>
        </p:nvCxnSpPr>
        <p:spPr>
          <a:xfrm rot="5400000">
            <a:off x="4526280" y="6258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6ED34202-D9CA-E233-2ED7-1789E9409E9C}"/>
              </a:ext>
            </a:extLst>
          </p:cNvPr>
          <p:cNvCxnSpPr/>
          <p:nvPr/>
        </p:nvCxnSpPr>
        <p:spPr>
          <a:xfrm>
            <a:off x="5415280" y="6258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53645138-2AAC-39FB-053B-D5E111F1C168}"/>
              </a:ext>
            </a:extLst>
          </p:cNvPr>
          <p:cNvCxnSpPr/>
          <p:nvPr/>
        </p:nvCxnSpPr>
        <p:spPr>
          <a:xfrm>
            <a:off x="6441440" y="6258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4CC917C4-D4C7-B9F2-C10F-F70978A91976}"/>
              </a:ext>
            </a:extLst>
          </p:cNvPr>
          <p:cNvCxnSpPr>
            <a:cxnSpLocks/>
          </p:cNvCxnSpPr>
          <p:nvPr/>
        </p:nvCxnSpPr>
        <p:spPr>
          <a:xfrm rot="5400000">
            <a:off x="6537960" y="561040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F3B9A491-74B2-9107-F6B7-81A1217BB6E2}"/>
              </a:ext>
            </a:extLst>
          </p:cNvPr>
          <p:cNvCxnSpPr>
            <a:cxnSpLocks/>
          </p:cNvCxnSpPr>
          <p:nvPr/>
        </p:nvCxnSpPr>
        <p:spPr>
          <a:xfrm rot="5400000">
            <a:off x="6537960" y="46401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79D0F8EB-7580-ED2F-1532-38C61CB9457A}"/>
              </a:ext>
            </a:extLst>
          </p:cNvPr>
          <p:cNvCxnSpPr>
            <a:cxnSpLocks/>
          </p:cNvCxnSpPr>
          <p:nvPr/>
        </p:nvCxnSpPr>
        <p:spPr>
          <a:xfrm rot="5400000">
            <a:off x="6537960" y="36190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CA79EFCA-32DE-87C0-30BB-64458926BCF2}"/>
              </a:ext>
            </a:extLst>
          </p:cNvPr>
          <p:cNvCxnSpPr>
            <a:cxnSpLocks/>
          </p:cNvCxnSpPr>
          <p:nvPr/>
        </p:nvCxnSpPr>
        <p:spPr>
          <a:xfrm rot="5400000">
            <a:off x="6537960" y="26233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1BF5F3F1-8F17-0C3B-94C9-CBD9F558F2B3}"/>
              </a:ext>
            </a:extLst>
          </p:cNvPr>
          <p:cNvCxnSpPr>
            <a:cxnSpLocks/>
          </p:cNvCxnSpPr>
          <p:nvPr/>
        </p:nvCxnSpPr>
        <p:spPr>
          <a:xfrm rot="5400000">
            <a:off x="6517640" y="14875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1352B04-2EE9-5138-F7F5-5CA5626E06F0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14875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C25C2FA3-74CC-74E3-56C4-C2CF27865E37}"/>
              </a:ext>
            </a:extLst>
          </p:cNvPr>
          <p:cNvCxnSpPr/>
          <p:nvPr/>
        </p:nvCxnSpPr>
        <p:spPr>
          <a:xfrm>
            <a:off x="6781800" y="5994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6BCA2BB5-7EC0-16E2-0DBA-F4C96CDBD94B}"/>
              </a:ext>
            </a:extLst>
          </p:cNvPr>
          <p:cNvCxnSpPr/>
          <p:nvPr/>
        </p:nvCxnSpPr>
        <p:spPr>
          <a:xfrm>
            <a:off x="775716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0CD7BB62-B114-CBF9-0CAE-53AB10670931}"/>
              </a:ext>
            </a:extLst>
          </p:cNvPr>
          <p:cNvCxnSpPr/>
          <p:nvPr/>
        </p:nvCxnSpPr>
        <p:spPr>
          <a:xfrm>
            <a:off x="866140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A90925D3-B37B-9E50-1CBF-19BA9DDD70E6}"/>
              </a:ext>
            </a:extLst>
          </p:cNvPr>
          <p:cNvCxnSpPr/>
          <p:nvPr/>
        </p:nvCxnSpPr>
        <p:spPr>
          <a:xfrm>
            <a:off x="965708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4755A6E8-C202-FCD6-1CAB-F13F786AA9E7}"/>
              </a:ext>
            </a:extLst>
          </p:cNvPr>
          <p:cNvCxnSpPr/>
          <p:nvPr/>
        </p:nvCxnSpPr>
        <p:spPr>
          <a:xfrm>
            <a:off x="10957560" y="5994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C98EA5C0-3550-1ED9-A4F5-50F932DEA194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23693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89B368EA-70B2-5212-81F3-C783DB617C72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32786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71B44DDF-049E-E259-BCA9-381EBFEACB97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4223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0397A98F-5D85-50B3-107B-423F177F6B67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52243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A808D3CE-C783-D46E-C120-8BCEF0F375A9}"/>
              </a:ext>
            </a:extLst>
          </p:cNvPr>
          <p:cNvCxnSpPr>
            <a:cxnSpLocks/>
          </p:cNvCxnSpPr>
          <p:nvPr/>
        </p:nvCxnSpPr>
        <p:spPr>
          <a:xfrm rot="5400000">
            <a:off x="11170920" y="6146801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5A44D998-AA7D-6581-FE9F-4CB315E3B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970" y="5439642"/>
            <a:ext cx="1727200" cy="1393998"/>
          </a:xfrm>
          <a:prstGeom prst="rect">
            <a:avLst/>
          </a:prstGeom>
        </p:spPr>
      </p:pic>
      <p:sp>
        <p:nvSpPr>
          <p:cNvPr id="62" name="Овал 61">
            <a:hlinkClick r:id="rId5" action="ppaction://hlinksldjump"/>
            <a:extLst>
              <a:ext uri="{FF2B5EF4-FFF2-40B4-BE49-F238E27FC236}">
                <a16:creationId xmlns:a16="http://schemas.microsoft.com/office/drawing/2014/main" xmlns="" id="{6A1FC38A-DCEB-4917-D1B6-A197266E2CC8}"/>
              </a:ext>
            </a:extLst>
          </p:cNvPr>
          <p:cNvSpPr/>
          <p:nvPr/>
        </p:nvSpPr>
        <p:spPr>
          <a:xfrm>
            <a:off x="1399560" y="3278680"/>
            <a:ext cx="1381747" cy="11684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2700">
                  <a:solidFill>
                    <a:schemeClr val="tx1"/>
                  </a:solidFill>
                </a:ln>
                <a:hlinkClick r:id="rId5" action="ppaction://hlinksldjump"/>
              </a:rPr>
              <a:t>?</a:t>
            </a:r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3315E9F4-8BE1-A47E-3E67-1CE3BD70B82F}"/>
              </a:ext>
            </a:extLst>
          </p:cNvPr>
          <p:cNvSpPr/>
          <p:nvPr/>
        </p:nvSpPr>
        <p:spPr>
          <a:xfrm>
            <a:off x="2743205" y="5564680"/>
            <a:ext cx="1381747" cy="1168400"/>
          </a:xfrm>
          <a:prstGeom prst="ellipse">
            <a:avLst/>
          </a:prstGeom>
          <a:solidFill>
            <a:schemeClr val="bg2">
              <a:alpha val="8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69" name="Рисунок 68">
            <a:hlinkClick r:id="rId6" action="ppaction://hlinksldjump"/>
            <a:extLst>
              <a:ext uri="{FF2B5EF4-FFF2-40B4-BE49-F238E27FC236}">
                <a16:creationId xmlns:a16="http://schemas.microsoft.com/office/drawing/2014/main" xmlns="" id="{A9563F70-F652-07D8-A42C-2B7A5B417D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0901" y="5659121"/>
            <a:ext cx="1318331" cy="876141"/>
          </a:xfrm>
          <a:prstGeom prst="rect">
            <a:avLst/>
          </a:prstGeom>
        </p:spPr>
      </p:pic>
      <p:sp>
        <p:nvSpPr>
          <p:cNvPr id="70" name="Овал 69">
            <a:hlinkClick r:id="rId8" action="ppaction://hlinksldjump"/>
            <a:extLst>
              <a:ext uri="{FF2B5EF4-FFF2-40B4-BE49-F238E27FC236}">
                <a16:creationId xmlns:a16="http://schemas.microsoft.com/office/drawing/2014/main" xmlns="" id="{BCCA9851-047F-E044-A8DA-DBE7994DE0A3}"/>
              </a:ext>
            </a:extLst>
          </p:cNvPr>
          <p:cNvSpPr/>
          <p:nvPr/>
        </p:nvSpPr>
        <p:spPr>
          <a:xfrm>
            <a:off x="7741926" y="1282240"/>
            <a:ext cx="1381747" cy="1168400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71" name="Овал 70">
            <a:hlinkClick r:id="rId8" action="ppaction://hlinksldjump"/>
            <a:extLst>
              <a:ext uri="{FF2B5EF4-FFF2-40B4-BE49-F238E27FC236}">
                <a16:creationId xmlns:a16="http://schemas.microsoft.com/office/drawing/2014/main" xmlns="" id="{870CF9C4-64DB-16D7-9B3F-85E4457C77E0}"/>
              </a:ext>
            </a:extLst>
          </p:cNvPr>
          <p:cNvSpPr/>
          <p:nvPr/>
        </p:nvSpPr>
        <p:spPr>
          <a:xfrm>
            <a:off x="8280404" y="1348280"/>
            <a:ext cx="304808" cy="313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hlinkClick r:id="rId8" action="ppaction://hlinksldjump"/>
            <a:extLst>
              <a:ext uri="{FF2B5EF4-FFF2-40B4-BE49-F238E27FC236}">
                <a16:creationId xmlns:a16="http://schemas.microsoft.com/office/drawing/2014/main" xmlns="" id="{02261390-A319-ECFB-B8E8-DEFC1346FE7C}"/>
              </a:ext>
            </a:extLst>
          </p:cNvPr>
          <p:cNvSpPr/>
          <p:nvPr/>
        </p:nvSpPr>
        <p:spPr>
          <a:xfrm>
            <a:off x="8280404" y="1688640"/>
            <a:ext cx="304808" cy="3134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hlinkClick r:id="rId8" action="ppaction://hlinksldjump"/>
            <a:extLst>
              <a:ext uri="{FF2B5EF4-FFF2-40B4-BE49-F238E27FC236}">
                <a16:creationId xmlns:a16="http://schemas.microsoft.com/office/drawing/2014/main" xmlns="" id="{9B017E8F-A1C2-EBF2-32A0-B37650E95FE3}"/>
              </a:ext>
            </a:extLst>
          </p:cNvPr>
          <p:cNvSpPr/>
          <p:nvPr/>
        </p:nvSpPr>
        <p:spPr>
          <a:xfrm>
            <a:off x="8280404" y="2029000"/>
            <a:ext cx="304808" cy="31345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63BB95BA-2952-9679-3138-3CBC81F7A98C}"/>
              </a:ext>
            </a:extLst>
          </p:cNvPr>
          <p:cNvSpPr/>
          <p:nvPr/>
        </p:nvSpPr>
        <p:spPr>
          <a:xfrm>
            <a:off x="9324347" y="5449802"/>
            <a:ext cx="1381747" cy="1168400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80" name="Рисунок 79">
            <a:hlinkClick r:id="rId9" action="ppaction://hlinksldjump"/>
            <a:extLst>
              <a:ext uri="{FF2B5EF4-FFF2-40B4-BE49-F238E27FC236}">
                <a16:creationId xmlns:a16="http://schemas.microsoft.com/office/drawing/2014/main" xmlns="" id="{408D0200-CB76-DF39-0A75-D2ED2A353E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4347" y="5522020"/>
            <a:ext cx="1365284" cy="10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387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7D262D-D8C9-90C2-DF15-723E1E28A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67625" cy="5715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0E392C-D7B5-8FCD-24E7-807F3D90E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280" y="1624965"/>
            <a:ext cx="5557520" cy="1232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Пешеходный переход по- другому</a:t>
            </a:r>
          </a:p>
        </p:txBody>
      </p:sp>
    </p:spTree>
    <p:extLst>
      <p:ext uri="{BB962C8B-B14F-4D97-AF65-F5344CB8AC3E}">
        <p14:creationId xmlns:p14="http://schemas.microsoft.com/office/powerpoint/2010/main" xmlns="" val="4024298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4F27B9-2BF4-6DE8-144D-D2C66561A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240" y="1734185"/>
            <a:ext cx="3164840" cy="1603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Самое опасное место для пешеходов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538413-0177-D874-3A59-FC7802C3D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676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723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B6794C-A52C-EAFD-DB2A-2708C168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8320" y="2069465"/>
            <a:ext cx="3175000" cy="14865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Это «говорит» желтый сигнал светофора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8CF3DC-0AA9-366E-B231-63661A043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676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4590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3E3D2B-E143-A1F8-6C6F-826762372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4" y="0"/>
            <a:ext cx="7667625" cy="56959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694BF6-B965-6405-0619-251B27747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720" y="1825625"/>
            <a:ext cx="4323080" cy="2146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Часть автомобиля</a:t>
            </a:r>
            <a:r>
              <a:rPr lang="en-US" sz="4000" dirty="0"/>
              <a:t>,</a:t>
            </a:r>
            <a:r>
              <a:rPr lang="ru-RU" sz="4000" dirty="0"/>
              <a:t> под которую попадает разиня</a:t>
            </a:r>
          </a:p>
        </p:txBody>
      </p:sp>
    </p:spTree>
    <p:extLst>
      <p:ext uri="{BB962C8B-B14F-4D97-AF65-F5344CB8AC3E}">
        <p14:creationId xmlns:p14="http://schemas.microsoft.com/office/powerpoint/2010/main" xmlns="" val="1514489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FEF35B-A43C-B8F6-DDA1-5543403DD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040" y="1825625"/>
            <a:ext cx="3535680" cy="1603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/>
              <a:t>Его боятся нарушители правил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9F0E84-1880-81CF-4735-4972A7D1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676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898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7E49C6-C434-417B-A2E6-7B55405C3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440" y="1825625"/>
            <a:ext cx="3769360" cy="1415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В него попадает зазевавшийся водитель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1F7267-86DA-3D39-D838-BAF79E84A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676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683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6A2DFA-6EF9-B9C3-D939-3DFEC55D4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67625" cy="5715000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FFBC69EC-BABD-4E68-52DD-EE64C6574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800" y="3682999"/>
            <a:ext cx="5425440" cy="71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dirty="0">
                <a:ln w="22225"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БЕЗОПАСНОСТЬ</a:t>
            </a:r>
          </a:p>
        </p:txBody>
      </p:sp>
      <p:sp>
        <p:nvSpPr>
          <p:cNvPr id="8" name="Прямоугольник: скругленные углы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5EE081B3-6110-8458-5757-7CB3E630085D}"/>
              </a:ext>
            </a:extLst>
          </p:cNvPr>
          <p:cNvSpPr/>
          <p:nvPr/>
        </p:nvSpPr>
        <p:spPr>
          <a:xfrm>
            <a:off x="7924280" y="526288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760C4C3-F4AB-2AE9-8956-CA179279B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5601" y="197598"/>
            <a:ext cx="3155201" cy="31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7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B42BC7-36B0-398E-FCE8-0B0937DBF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BDA2A522-33CB-AFE4-C081-C5B4542B7EE4}"/>
              </a:ext>
            </a:extLst>
          </p:cNvPr>
          <p:cNvSpPr/>
          <p:nvPr/>
        </p:nvSpPr>
        <p:spPr>
          <a:xfrm>
            <a:off x="650240" y="124460"/>
            <a:ext cx="11145520" cy="1808480"/>
          </a:xfrm>
          <a:prstGeom prst="roundRect">
            <a:avLst/>
          </a:prstGeom>
          <a:solidFill>
            <a:schemeClr val="accent1">
              <a:alpha val="68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0571DD-511B-7B5C-4350-48BC2FCA4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918"/>
            <a:ext cx="1104392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Что означает мигающий зеленый сигнал светофора?</a:t>
            </a:r>
          </a:p>
        </p:txBody>
      </p:sp>
      <p:sp>
        <p:nvSpPr>
          <p:cNvPr id="11" name="Прямоугольник: скругленные углы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290DF0BD-F86A-FDFC-D1F2-95ECC61469E5}"/>
              </a:ext>
            </a:extLst>
          </p:cNvPr>
          <p:cNvSpPr/>
          <p:nvPr/>
        </p:nvSpPr>
        <p:spPr>
          <a:xfrm>
            <a:off x="2885440" y="2174398"/>
            <a:ext cx="6101080" cy="1171100"/>
          </a:xfrm>
          <a:prstGeom prst="round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Движение запрещено</a:t>
            </a:r>
            <a:endParaRPr lang="ru-RU" sz="2800" b="1" dirty="0">
              <a:ln w="12700">
                <a:solidFill>
                  <a:schemeClr val="accent1">
                    <a:shade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: скругленные углы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3869921C-E4B5-F6C8-90B6-43969A7454DF}"/>
              </a:ext>
            </a:extLst>
          </p:cNvPr>
          <p:cNvSpPr/>
          <p:nvPr/>
        </p:nvSpPr>
        <p:spPr>
          <a:xfrm>
            <a:off x="2885440" y="3586956"/>
            <a:ext cx="6101080" cy="1320642"/>
          </a:xfrm>
          <a:prstGeom prst="round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Светофор сломался</a:t>
            </a:r>
            <a:endParaRPr lang="ru-RU" sz="2800" b="1" dirty="0">
              <a:ln w="12700">
                <a:solidFill>
                  <a:schemeClr val="accent1">
                    <a:shade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C053F624-5CE8-7E4A-6F06-3BC53E563161}"/>
              </a:ext>
            </a:extLst>
          </p:cNvPr>
          <p:cNvSpPr/>
          <p:nvPr/>
        </p:nvSpPr>
        <p:spPr>
          <a:xfrm>
            <a:off x="2885440" y="5080158"/>
            <a:ext cx="6101080" cy="1320642"/>
          </a:xfrm>
          <a:prstGeom prst="round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Истекает время зеленого сигнала светофора</a:t>
            </a:r>
            <a:r>
              <a:rPr lang="en-US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</a:t>
            </a:r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начинать движение запрещено</a:t>
            </a:r>
            <a:endParaRPr lang="ru-RU" sz="2800" b="1" dirty="0">
              <a:ln w="12700">
                <a:solidFill>
                  <a:schemeClr val="accent1">
                    <a:shade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920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9DB752-B941-EF68-2116-2564EA5A7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F2C5A6-0F86-4350-512C-CA95DA866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78608A-56CB-22F6-13D1-AF3B3579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0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dirty="0">
                <a:ln w="15875">
                  <a:solidFill>
                    <a:schemeClr val="accent1">
                      <a:shade val="15000"/>
                    </a:schemeClr>
                  </a:solidFill>
                </a:ln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Неправильно! Попробуй еще</a:t>
            </a:r>
            <a:endParaRPr lang="ru-RU" sz="6600" b="1" dirty="0">
              <a:ln w="15875">
                <a:solidFill>
                  <a:schemeClr val="accent1">
                    <a:shade val="1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795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B036A9-48DD-554E-05DA-988D229CA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C3A03EE-36C2-1EA8-6DDB-061F7C286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4F8FDE16-CB72-99D8-A1F5-961FE1020EBB}"/>
              </a:ext>
            </a:extLst>
          </p:cNvPr>
          <p:cNvSpPr/>
          <p:nvPr/>
        </p:nvSpPr>
        <p:spPr>
          <a:xfrm>
            <a:off x="650240" y="124460"/>
            <a:ext cx="11145520" cy="1808480"/>
          </a:xfrm>
          <a:prstGeom prst="roundRect">
            <a:avLst/>
          </a:prstGeom>
          <a:solidFill>
            <a:schemeClr val="accent1">
              <a:alpha val="68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9E0F3D-0322-5D3F-8532-F0B330F4F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580" y="365918"/>
            <a:ext cx="799084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Какой стороны должен придерживаться пешеход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</a:t>
            </a:r>
            <a:r>
              <a:rPr lang="ru-RU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идя по тротуару?</a:t>
            </a:r>
          </a:p>
        </p:txBody>
      </p:sp>
      <p:sp>
        <p:nvSpPr>
          <p:cNvPr id="11" name="Прямоугольник: скругленные углы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51BD57AE-6947-1973-E506-6E8F3B7C8665}"/>
              </a:ext>
            </a:extLst>
          </p:cNvPr>
          <p:cNvSpPr/>
          <p:nvPr/>
        </p:nvSpPr>
        <p:spPr>
          <a:xfrm>
            <a:off x="2885440" y="2174398"/>
            <a:ext cx="6101080" cy="1171100"/>
          </a:xfrm>
          <a:prstGeom prst="round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Левой</a:t>
            </a:r>
            <a:endParaRPr lang="ru-RU" sz="2800" b="1" dirty="0">
              <a:ln w="12700">
                <a:solidFill>
                  <a:schemeClr val="accent1">
                    <a:shade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: скругленные углы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8F674F6A-1890-EF22-7AD8-0BFE45F3E86A}"/>
              </a:ext>
            </a:extLst>
          </p:cNvPr>
          <p:cNvSpPr/>
          <p:nvPr/>
        </p:nvSpPr>
        <p:spPr>
          <a:xfrm>
            <a:off x="2885440" y="3586956"/>
            <a:ext cx="6101080" cy="1320642"/>
          </a:xfrm>
          <a:prstGeom prst="round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Правой</a:t>
            </a:r>
            <a:endParaRPr lang="ru-RU" sz="2800" b="1" dirty="0">
              <a:ln w="12700">
                <a:solidFill>
                  <a:schemeClr val="accent1">
                    <a:shade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1B85779E-9CA6-5759-7B4E-3A92C7DA1167}"/>
              </a:ext>
            </a:extLst>
          </p:cNvPr>
          <p:cNvSpPr/>
          <p:nvPr/>
        </p:nvSpPr>
        <p:spPr>
          <a:xfrm>
            <a:off x="2885440" y="5080158"/>
            <a:ext cx="6101080" cy="1320642"/>
          </a:xfrm>
          <a:prstGeom prst="round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Без разницы</a:t>
            </a:r>
            <a:endParaRPr lang="ru-RU" sz="2800" b="1" dirty="0">
              <a:ln w="12700">
                <a:solidFill>
                  <a:schemeClr val="accent1">
                    <a:shade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37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CC960B-7D37-B6A6-B88C-D7CA6808A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EEF28731-ADF4-C763-E209-0947BFFF6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160"/>
            <a:ext cx="12267901" cy="68884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2D55EB8-14F6-AB95-2D03-0948367B7782}"/>
              </a:ext>
            </a:extLst>
          </p:cNvPr>
          <p:cNvSpPr/>
          <p:nvPr/>
        </p:nvSpPr>
        <p:spPr>
          <a:xfrm>
            <a:off x="670560" y="0"/>
            <a:ext cx="491744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E8D39C8-9904-64A8-7A63-53F7D5DB139E}"/>
              </a:ext>
            </a:extLst>
          </p:cNvPr>
          <p:cNvSpPr/>
          <p:nvPr/>
        </p:nvSpPr>
        <p:spPr>
          <a:xfrm>
            <a:off x="6238240" y="0"/>
            <a:ext cx="595376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E398C6-4F8C-7F93-F391-9CE202B586D9}"/>
              </a:ext>
            </a:extLst>
          </p:cNvPr>
          <p:cNvSpPr/>
          <p:nvPr/>
        </p:nvSpPr>
        <p:spPr>
          <a:xfrm>
            <a:off x="4206240" y="5659121"/>
            <a:ext cx="341376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287DF0C-C17A-C744-454D-AAD3EA0ED72D}"/>
              </a:ext>
            </a:extLst>
          </p:cNvPr>
          <p:cNvSpPr/>
          <p:nvPr/>
        </p:nvSpPr>
        <p:spPr>
          <a:xfrm>
            <a:off x="-20320" y="0"/>
            <a:ext cx="1381760" cy="6868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7381863-2649-BCF6-A780-7960F517AB06}"/>
              </a:ext>
            </a:extLst>
          </p:cNvPr>
          <p:cNvSpPr/>
          <p:nvPr/>
        </p:nvSpPr>
        <p:spPr>
          <a:xfrm>
            <a:off x="4206240" y="1"/>
            <a:ext cx="138176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5BF0C0D-41D6-E61C-476B-2CD640F24431}"/>
              </a:ext>
            </a:extLst>
          </p:cNvPr>
          <p:cNvSpPr/>
          <p:nvPr/>
        </p:nvSpPr>
        <p:spPr>
          <a:xfrm>
            <a:off x="6238240" y="20320"/>
            <a:ext cx="138176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9BCEDB4-C1D4-B6F1-AE3D-E9FCA8077B3B}"/>
              </a:ext>
            </a:extLst>
          </p:cNvPr>
          <p:cNvSpPr/>
          <p:nvPr/>
        </p:nvSpPr>
        <p:spPr>
          <a:xfrm>
            <a:off x="10810240" y="1"/>
            <a:ext cx="138176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3F891FB-7DD2-2B92-B8FC-4D2259300F7A}"/>
              </a:ext>
            </a:extLst>
          </p:cNvPr>
          <p:cNvSpPr/>
          <p:nvPr/>
        </p:nvSpPr>
        <p:spPr>
          <a:xfrm>
            <a:off x="4206240" y="5638800"/>
            <a:ext cx="3413760" cy="12496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30F63FEA-45E2-902B-ECFF-2046B9218AE2}"/>
              </a:ext>
            </a:extLst>
          </p:cNvPr>
          <p:cNvCxnSpPr/>
          <p:nvPr/>
        </p:nvCxnSpPr>
        <p:spPr>
          <a:xfrm>
            <a:off x="53848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EDF9C05D-DEF4-6199-0823-5156B80FEAD9}"/>
              </a:ext>
            </a:extLst>
          </p:cNvPr>
          <p:cNvCxnSpPr>
            <a:cxnSpLocks/>
          </p:cNvCxnSpPr>
          <p:nvPr/>
        </p:nvCxnSpPr>
        <p:spPr>
          <a:xfrm rot="5400000">
            <a:off x="330200" y="52243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DD39B0A-4EE6-ADD0-DD74-E7FE978A8372}"/>
              </a:ext>
            </a:extLst>
          </p:cNvPr>
          <p:cNvCxnSpPr>
            <a:cxnSpLocks/>
          </p:cNvCxnSpPr>
          <p:nvPr/>
        </p:nvCxnSpPr>
        <p:spPr>
          <a:xfrm rot="5400000">
            <a:off x="330200" y="6146801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6CF5C08A-7203-FA4E-DB84-ED4B3878BABA}"/>
              </a:ext>
            </a:extLst>
          </p:cNvPr>
          <p:cNvCxnSpPr>
            <a:cxnSpLocks/>
          </p:cNvCxnSpPr>
          <p:nvPr/>
        </p:nvCxnSpPr>
        <p:spPr>
          <a:xfrm rot="5400000">
            <a:off x="330200" y="42997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23B3814-3382-FB1A-EFFA-CDA7274E8B71}"/>
              </a:ext>
            </a:extLst>
          </p:cNvPr>
          <p:cNvCxnSpPr>
            <a:cxnSpLocks/>
          </p:cNvCxnSpPr>
          <p:nvPr/>
        </p:nvCxnSpPr>
        <p:spPr>
          <a:xfrm rot="5400000">
            <a:off x="330200" y="342900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AF422486-36C5-2959-5C7A-022F7D991CFE}"/>
              </a:ext>
            </a:extLst>
          </p:cNvPr>
          <p:cNvCxnSpPr>
            <a:cxnSpLocks/>
          </p:cNvCxnSpPr>
          <p:nvPr/>
        </p:nvCxnSpPr>
        <p:spPr>
          <a:xfrm rot="5400000">
            <a:off x="330200" y="24506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0CD9C455-57BF-540E-8CB1-517F8392247E}"/>
              </a:ext>
            </a:extLst>
          </p:cNvPr>
          <p:cNvCxnSpPr>
            <a:cxnSpLocks/>
          </p:cNvCxnSpPr>
          <p:nvPr/>
        </p:nvCxnSpPr>
        <p:spPr>
          <a:xfrm rot="5400000">
            <a:off x="320040" y="1348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132F7231-D5F9-14C3-A848-9C0E7DBC19D1}"/>
              </a:ext>
            </a:extLst>
          </p:cNvPr>
          <p:cNvCxnSpPr/>
          <p:nvPr/>
        </p:nvCxnSpPr>
        <p:spPr>
          <a:xfrm>
            <a:off x="151384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77DD4780-140B-31FB-5C3F-7E6646C01AA8}"/>
              </a:ext>
            </a:extLst>
          </p:cNvPr>
          <p:cNvCxnSpPr/>
          <p:nvPr/>
        </p:nvCxnSpPr>
        <p:spPr>
          <a:xfrm>
            <a:off x="248920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ACAA0A90-BDC1-1C9B-F337-37360849DE55}"/>
              </a:ext>
            </a:extLst>
          </p:cNvPr>
          <p:cNvCxnSpPr/>
          <p:nvPr/>
        </p:nvCxnSpPr>
        <p:spPr>
          <a:xfrm>
            <a:off x="341376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6A4BA66D-0CE5-6260-F81A-99B45078FBB5}"/>
              </a:ext>
            </a:extLst>
          </p:cNvPr>
          <p:cNvCxnSpPr/>
          <p:nvPr/>
        </p:nvCxnSpPr>
        <p:spPr>
          <a:xfrm>
            <a:off x="4500880" y="5791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E11BA0BD-46B4-AA6B-04E0-BEB04AE1893D}"/>
              </a:ext>
            </a:extLst>
          </p:cNvPr>
          <p:cNvCxnSpPr>
            <a:cxnSpLocks/>
          </p:cNvCxnSpPr>
          <p:nvPr/>
        </p:nvCxnSpPr>
        <p:spPr>
          <a:xfrm rot="5400000">
            <a:off x="4546600" y="1559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9666A660-D15E-4248-F7CC-B74E1CC91261}"/>
              </a:ext>
            </a:extLst>
          </p:cNvPr>
          <p:cNvCxnSpPr>
            <a:cxnSpLocks/>
          </p:cNvCxnSpPr>
          <p:nvPr/>
        </p:nvCxnSpPr>
        <p:spPr>
          <a:xfrm rot="5400000">
            <a:off x="4536440" y="24506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31BB2E4D-A755-FB0A-C4AB-24613CE12416}"/>
              </a:ext>
            </a:extLst>
          </p:cNvPr>
          <p:cNvCxnSpPr>
            <a:cxnSpLocks/>
          </p:cNvCxnSpPr>
          <p:nvPr/>
        </p:nvCxnSpPr>
        <p:spPr>
          <a:xfrm rot="5400000">
            <a:off x="4536440" y="34137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036FA450-B581-D637-2B46-DC30FAFC6803}"/>
              </a:ext>
            </a:extLst>
          </p:cNvPr>
          <p:cNvCxnSpPr>
            <a:cxnSpLocks/>
          </p:cNvCxnSpPr>
          <p:nvPr/>
        </p:nvCxnSpPr>
        <p:spPr>
          <a:xfrm rot="5400000">
            <a:off x="4536440" y="42997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3B84D83E-D033-9F25-71A8-78F0F9702F54}"/>
              </a:ext>
            </a:extLst>
          </p:cNvPr>
          <p:cNvCxnSpPr>
            <a:cxnSpLocks/>
          </p:cNvCxnSpPr>
          <p:nvPr/>
        </p:nvCxnSpPr>
        <p:spPr>
          <a:xfrm rot="5400000">
            <a:off x="4526280" y="52243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A0E1F970-6B13-2C09-B382-DB6DC8DCFEA6}"/>
              </a:ext>
            </a:extLst>
          </p:cNvPr>
          <p:cNvCxnSpPr>
            <a:cxnSpLocks/>
          </p:cNvCxnSpPr>
          <p:nvPr/>
        </p:nvCxnSpPr>
        <p:spPr>
          <a:xfrm rot="5400000">
            <a:off x="4526280" y="6258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EC7C0240-B94C-E3C3-D00E-1C533A63357A}"/>
              </a:ext>
            </a:extLst>
          </p:cNvPr>
          <p:cNvCxnSpPr/>
          <p:nvPr/>
        </p:nvCxnSpPr>
        <p:spPr>
          <a:xfrm>
            <a:off x="5415280" y="6258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B80D9D7C-1979-322E-66D4-7C1E9EA3F951}"/>
              </a:ext>
            </a:extLst>
          </p:cNvPr>
          <p:cNvCxnSpPr/>
          <p:nvPr/>
        </p:nvCxnSpPr>
        <p:spPr>
          <a:xfrm>
            <a:off x="6441440" y="6258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CFC52E60-D840-6DCB-F354-345F378B58D3}"/>
              </a:ext>
            </a:extLst>
          </p:cNvPr>
          <p:cNvCxnSpPr>
            <a:cxnSpLocks/>
          </p:cNvCxnSpPr>
          <p:nvPr/>
        </p:nvCxnSpPr>
        <p:spPr>
          <a:xfrm rot="5400000">
            <a:off x="6537960" y="561040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D7D32F7-3405-8C8E-0749-CA64F417C574}"/>
              </a:ext>
            </a:extLst>
          </p:cNvPr>
          <p:cNvCxnSpPr>
            <a:cxnSpLocks/>
          </p:cNvCxnSpPr>
          <p:nvPr/>
        </p:nvCxnSpPr>
        <p:spPr>
          <a:xfrm rot="5400000">
            <a:off x="6537960" y="46401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8970A9F1-B038-9540-E9E9-44ECDAAD0019}"/>
              </a:ext>
            </a:extLst>
          </p:cNvPr>
          <p:cNvCxnSpPr>
            <a:cxnSpLocks/>
          </p:cNvCxnSpPr>
          <p:nvPr/>
        </p:nvCxnSpPr>
        <p:spPr>
          <a:xfrm rot="5400000">
            <a:off x="6537960" y="36190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1123A0F9-C3D2-3E12-D1CC-B2139A5DF3B7}"/>
              </a:ext>
            </a:extLst>
          </p:cNvPr>
          <p:cNvCxnSpPr>
            <a:cxnSpLocks/>
          </p:cNvCxnSpPr>
          <p:nvPr/>
        </p:nvCxnSpPr>
        <p:spPr>
          <a:xfrm rot="5400000">
            <a:off x="6537960" y="26233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95F95BBD-6E2B-F596-3F0A-465ADC824736}"/>
              </a:ext>
            </a:extLst>
          </p:cNvPr>
          <p:cNvCxnSpPr>
            <a:cxnSpLocks/>
          </p:cNvCxnSpPr>
          <p:nvPr/>
        </p:nvCxnSpPr>
        <p:spPr>
          <a:xfrm rot="5400000">
            <a:off x="6517640" y="14875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01F61E33-1ADE-D3A3-9941-FE8146A721BE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14875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3C0BA8B3-C302-31DD-8839-5BBEC3AFC8B5}"/>
              </a:ext>
            </a:extLst>
          </p:cNvPr>
          <p:cNvCxnSpPr/>
          <p:nvPr/>
        </p:nvCxnSpPr>
        <p:spPr>
          <a:xfrm>
            <a:off x="6781800" y="5994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2E24F951-0867-A926-6C07-E427E87CF783}"/>
              </a:ext>
            </a:extLst>
          </p:cNvPr>
          <p:cNvCxnSpPr/>
          <p:nvPr/>
        </p:nvCxnSpPr>
        <p:spPr>
          <a:xfrm>
            <a:off x="775716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7FC96EED-BFC2-004E-6C00-EB74360C6434}"/>
              </a:ext>
            </a:extLst>
          </p:cNvPr>
          <p:cNvCxnSpPr/>
          <p:nvPr/>
        </p:nvCxnSpPr>
        <p:spPr>
          <a:xfrm>
            <a:off x="866140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81254A96-F02B-A5EA-0003-B2A289F23CBA}"/>
              </a:ext>
            </a:extLst>
          </p:cNvPr>
          <p:cNvCxnSpPr/>
          <p:nvPr/>
        </p:nvCxnSpPr>
        <p:spPr>
          <a:xfrm>
            <a:off x="965708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5EC27E34-7599-6138-46A6-C41A6E2F8D96}"/>
              </a:ext>
            </a:extLst>
          </p:cNvPr>
          <p:cNvCxnSpPr/>
          <p:nvPr/>
        </p:nvCxnSpPr>
        <p:spPr>
          <a:xfrm>
            <a:off x="10957560" y="5994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C58EE0E5-A8D5-BD60-08A1-324E288C0165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23693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30DF7867-10DA-6661-3D36-7C33666D7801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32786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38846E77-F48C-E61F-1ED2-3753C9D18E37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4223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F805FCFC-3DD0-9DEC-7C6F-C72DA2F9536F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52243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D37C700B-7A22-3849-E2B4-96A04BFCEDEA}"/>
              </a:ext>
            </a:extLst>
          </p:cNvPr>
          <p:cNvCxnSpPr>
            <a:cxnSpLocks/>
          </p:cNvCxnSpPr>
          <p:nvPr/>
        </p:nvCxnSpPr>
        <p:spPr>
          <a:xfrm rot="5400000">
            <a:off x="11170920" y="6146801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409B8EBC-EF6A-1167-E1D8-9F4FE1EC1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7480" y="-148818"/>
            <a:ext cx="1727200" cy="1393998"/>
          </a:xfrm>
          <a:prstGeom prst="rect">
            <a:avLst/>
          </a:prstGeom>
        </p:spPr>
      </p:pic>
      <p:sp>
        <p:nvSpPr>
          <p:cNvPr id="62" name="Овал 61">
            <a:hlinkClick r:id="rId5" action="ppaction://hlinksldjump"/>
            <a:extLst>
              <a:ext uri="{FF2B5EF4-FFF2-40B4-BE49-F238E27FC236}">
                <a16:creationId xmlns:a16="http://schemas.microsoft.com/office/drawing/2014/main" xmlns="" id="{4134058A-BF3B-673E-607D-AF010EA66F5E}"/>
              </a:ext>
            </a:extLst>
          </p:cNvPr>
          <p:cNvSpPr/>
          <p:nvPr/>
        </p:nvSpPr>
        <p:spPr>
          <a:xfrm>
            <a:off x="1399560" y="3278680"/>
            <a:ext cx="1381747" cy="11684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2700">
                  <a:solidFill>
                    <a:schemeClr val="tx1"/>
                  </a:solidFill>
                </a:ln>
                <a:hlinkClick r:id="rId5" action="ppaction://hlinksldjump"/>
              </a:rPr>
              <a:t>?</a:t>
            </a:r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32C572B6-FBE1-6661-7BC6-9532B88F93D5}"/>
              </a:ext>
            </a:extLst>
          </p:cNvPr>
          <p:cNvSpPr/>
          <p:nvPr/>
        </p:nvSpPr>
        <p:spPr>
          <a:xfrm>
            <a:off x="2743205" y="5564680"/>
            <a:ext cx="1381747" cy="1168400"/>
          </a:xfrm>
          <a:prstGeom prst="ellipse">
            <a:avLst/>
          </a:prstGeom>
          <a:solidFill>
            <a:schemeClr val="bg2">
              <a:alpha val="8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69" name="Рисунок 68">
            <a:hlinkClick r:id="rId6" action="ppaction://hlinksldjump"/>
            <a:extLst>
              <a:ext uri="{FF2B5EF4-FFF2-40B4-BE49-F238E27FC236}">
                <a16:creationId xmlns:a16="http://schemas.microsoft.com/office/drawing/2014/main" xmlns="" id="{9D2BFFCD-A558-251E-39E2-9F3B831D20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0901" y="5659121"/>
            <a:ext cx="1318331" cy="876141"/>
          </a:xfrm>
          <a:prstGeom prst="rect">
            <a:avLst/>
          </a:prstGeom>
        </p:spPr>
      </p:pic>
      <p:sp>
        <p:nvSpPr>
          <p:cNvPr id="70" name="Овал 69">
            <a:hlinkClick r:id="rId8" action="ppaction://hlinksldjump"/>
            <a:extLst>
              <a:ext uri="{FF2B5EF4-FFF2-40B4-BE49-F238E27FC236}">
                <a16:creationId xmlns:a16="http://schemas.microsoft.com/office/drawing/2014/main" xmlns="" id="{E8947B52-55AE-ED5C-D862-B82A20EA8891}"/>
              </a:ext>
            </a:extLst>
          </p:cNvPr>
          <p:cNvSpPr/>
          <p:nvPr/>
        </p:nvSpPr>
        <p:spPr>
          <a:xfrm>
            <a:off x="7741926" y="1282240"/>
            <a:ext cx="1381747" cy="1168400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71" name="Овал 70">
            <a:hlinkClick r:id="rId8" action="ppaction://hlinksldjump"/>
            <a:extLst>
              <a:ext uri="{FF2B5EF4-FFF2-40B4-BE49-F238E27FC236}">
                <a16:creationId xmlns:a16="http://schemas.microsoft.com/office/drawing/2014/main" xmlns="" id="{C1E93676-0FFE-1AC0-5E04-D349C5BA0135}"/>
              </a:ext>
            </a:extLst>
          </p:cNvPr>
          <p:cNvSpPr/>
          <p:nvPr/>
        </p:nvSpPr>
        <p:spPr>
          <a:xfrm>
            <a:off x="8280404" y="1348280"/>
            <a:ext cx="304808" cy="313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hlinkClick r:id="rId8" action="ppaction://hlinksldjump"/>
            <a:extLst>
              <a:ext uri="{FF2B5EF4-FFF2-40B4-BE49-F238E27FC236}">
                <a16:creationId xmlns:a16="http://schemas.microsoft.com/office/drawing/2014/main" xmlns="" id="{F75D5038-2A6C-1EA1-32D3-352D6F153ADF}"/>
              </a:ext>
            </a:extLst>
          </p:cNvPr>
          <p:cNvSpPr/>
          <p:nvPr/>
        </p:nvSpPr>
        <p:spPr>
          <a:xfrm>
            <a:off x="8280404" y="1688640"/>
            <a:ext cx="304808" cy="3134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hlinkClick r:id="rId8" action="ppaction://hlinksldjump"/>
            <a:extLst>
              <a:ext uri="{FF2B5EF4-FFF2-40B4-BE49-F238E27FC236}">
                <a16:creationId xmlns:a16="http://schemas.microsoft.com/office/drawing/2014/main" xmlns="" id="{165A4086-566E-C645-C9DA-B6842E0DFE4D}"/>
              </a:ext>
            </a:extLst>
          </p:cNvPr>
          <p:cNvSpPr/>
          <p:nvPr/>
        </p:nvSpPr>
        <p:spPr>
          <a:xfrm>
            <a:off x="8280404" y="2029000"/>
            <a:ext cx="304808" cy="31345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339896FC-CCEB-70B7-4F57-3C1567F4A1E7}"/>
              </a:ext>
            </a:extLst>
          </p:cNvPr>
          <p:cNvSpPr/>
          <p:nvPr/>
        </p:nvSpPr>
        <p:spPr>
          <a:xfrm>
            <a:off x="9324347" y="5449802"/>
            <a:ext cx="1381747" cy="1168400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80" name="Рисунок 79">
            <a:hlinkClick r:id="rId9" action="ppaction://hlinksldjump"/>
            <a:extLst>
              <a:ext uri="{FF2B5EF4-FFF2-40B4-BE49-F238E27FC236}">
                <a16:creationId xmlns:a16="http://schemas.microsoft.com/office/drawing/2014/main" xmlns="" id="{9F294D43-AD20-EC1B-516F-7576C90884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4347" y="5522020"/>
            <a:ext cx="1365284" cy="10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787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01F1484-BDE5-2A3D-60AF-E6EE9B54F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1DFA33-EAED-2904-4D72-294D85E00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1E8F04-5653-2273-F4D8-6B8F0CC86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5B1464-1D53-65EB-06A9-172FE6AB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0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dirty="0">
                <a:ln w="15875">
                  <a:solidFill>
                    <a:schemeClr val="accent1">
                      <a:shade val="15000"/>
                    </a:schemeClr>
                  </a:solidFill>
                </a:ln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Неправильно! Попробуй еще</a:t>
            </a:r>
            <a:endParaRPr lang="ru-RU" sz="6600" b="1" dirty="0">
              <a:ln w="15875">
                <a:solidFill>
                  <a:schemeClr val="accent1">
                    <a:shade val="1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6328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321E32-BE29-C515-2256-47F1C1CB2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D0E1A1-4F8A-B134-4847-29D345E1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EAB4EB0-A360-3E7E-7CBC-BCCA2DFE6917}"/>
              </a:ext>
            </a:extLst>
          </p:cNvPr>
          <p:cNvSpPr/>
          <p:nvPr/>
        </p:nvSpPr>
        <p:spPr>
          <a:xfrm>
            <a:off x="650240" y="124460"/>
            <a:ext cx="11145520" cy="1808480"/>
          </a:xfrm>
          <a:prstGeom prst="roundRect">
            <a:avLst/>
          </a:prstGeom>
          <a:solidFill>
            <a:schemeClr val="accent1">
              <a:alpha val="68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012BA8-FDA2-866F-BEE2-F5AEDC22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620" y="365918"/>
            <a:ext cx="911098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Место пересечения дорог и улиц называют?</a:t>
            </a:r>
          </a:p>
        </p:txBody>
      </p:sp>
      <p:sp>
        <p:nvSpPr>
          <p:cNvPr id="11" name="Прямоугольник: скругленные углы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AA3FB757-9525-236B-EC53-506C205EC18D}"/>
              </a:ext>
            </a:extLst>
          </p:cNvPr>
          <p:cNvSpPr/>
          <p:nvPr/>
        </p:nvSpPr>
        <p:spPr>
          <a:xfrm>
            <a:off x="2885440" y="2174398"/>
            <a:ext cx="6101080" cy="1171100"/>
          </a:xfrm>
          <a:prstGeom prst="round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Переход</a:t>
            </a:r>
            <a:endParaRPr lang="ru-RU" sz="2800" b="1" dirty="0">
              <a:ln w="12700">
                <a:solidFill>
                  <a:schemeClr val="accent1">
                    <a:shade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: скругленные углы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56AB544B-F42D-6715-F0AF-066EFD8029B1}"/>
              </a:ext>
            </a:extLst>
          </p:cNvPr>
          <p:cNvSpPr/>
          <p:nvPr/>
        </p:nvSpPr>
        <p:spPr>
          <a:xfrm>
            <a:off x="2885440" y="3586956"/>
            <a:ext cx="6101080" cy="1320642"/>
          </a:xfrm>
          <a:prstGeom prst="round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Тротуар</a:t>
            </a:r>
            <a:endParaRPr lang="ru-RU" sz="2800" b="1" dirty="0">
              <a:ln w="12700">
                <a:solidFill>
                  <a:schemeClr val="accent1">
                    <a:shade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52D6499B-7AB8-C80B-67C3-76E85B90CC1A}"/>
              </a:ext>
            </a:extLst>
          </p:cNvPr>
          <p:cNvSpPr/>
          <p:nvPr/>
        </p:nvSpPr>
        <p:spPr>
          <a:xfrm>
            <a:off x="2885440" y="5080158"/>
            <a:ext cx="6101080" cy="1320642"/>
          </a:xfrm>
          <a:prstGeom prst="round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Перекрёсток</a:t>
            </a:r>
            <a:endParaRPr lang="ru-RU" sz="2800" b="1" dirty="0">
              <a:ln w="12700">
                <a:solidFill>
                  <a:schemeClr val="accent1">
                    <a:shade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972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F6C573-574A-BCDE-D2AF-2F503A887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595609-B085-8AB0-B6A6-CDC60B06E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BFD33EF-262D-5108-B54A-63C97056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C293D5-3E8A-788D-810E-D97B988A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0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dirty="0">
                <a:ln w="15875">
                  <a:solidFill>
                    <a:schemeClr val="accent1">
                      <a:shade val="15000"/>
                    </a:schemeClr>
                  </a:solidFill>
                </a:ln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Неправильно! Попробуй еще</a:t>
            </a:r>
            <a:endParaRPr lang="ru-RU" sz="6600" b="1" dirty="0">
              <a:ln w="15875">
                <a:solidFill>
                  <a:schemeClr val="accent1">
                    <a:shade val="1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9747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1D92D9-3630-DCD7-FC48-0D0E62D47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E7ED82-F2AA-065D-DE30-AC39DC430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656F712A-9E70-4BD4-1C03-8A1C3C508B4B}"/>
              </a:ext>
            </a:extLst>
          </p:cNvPr>
          <p:cNvSpPr/>
          <p:nvPr/>
        </p:nvSpPr>
        <p:spPr>
          <a:xfrm>
            <a:off x="650240" y="124460"/>
            <a:ext cx="11145520" cy="1808480"/>
          </a:xfrm>
          <a:prstGeom prst="roundRect">
            <a:avLst/>
          </a:prstGeom>
          <a:solidFill>
            <a:schemeClr val="accent1">
              <a:alpha val="68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0DB3C6-AEF4-611A-F702-0AF2BCFC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918"/>
            <a:ext cx="101092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Где рекомендуется кататься на роликовых коньках?</a:t>
            </a:r>
          </a:p>
        </p:txBody>
      </p:sp>
      <p:sp>
        <p:nvSpPr>
          <p:cNvPr id="11" name="Прямоугольник: скругленные углы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8E1A92-98CC-7B71-4000-AD67B759B847}"/>
              </a:ext>
            </a:extLst>
          </p:cNvPr>
          <p:cNvSpPr/>
          <p:nvPr/>
        </p:nvSpPr>
        <p:spPr>
          <a:xfrm>
            <a:off x="2885440" y="2174398"/>
            <a:ext cx="6101080" cy="1171100"/>
          </a:xfrm>
          <a:prstGeom prst="round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 тротуаре</a:t>
            </a:r>
            <a:endParaRPr lang="ru-RU" sz="2800" b="1" dirty="0">
              <a:ln w="12700">
                <a:solidFill>
                  <a:schemeClr val="accent1">
                    <a:shade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: скругленные углы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583405E0-9242-FE03-A180-2191D9A35A53}"/>
              </a:ext>
            </a:extLst>
          </p:cNvPr>
          <p:cNvSpPr/>
          <p:nvPr/>
        </p:nvSpPr>
        <p:spPr>
          <a:xfrm>
            <a:off x="2885440" y="3586956"/>
            <a:ext cx="6101080" cy="1320642"/>
          </a:xfrm>
          <a:prstGeom prst="round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 специальных площадках</a:t>
            </a:r>
            <a:endParaRPr lang="ru-RU" sz="2800" b="1" dirty="0">
              <a:ln w="12700">
                <a:solidFill>
                  <a:schemeClr val="accent1">
                    <a:shade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D791F2B5-20BC-1395-E0B4-692E6F17D85C}"/>
              </a:ext>
            </a:extLst>
          </p:cNvPr>
          <p:cNvSpPr/>
          <p:nvPr/>
        </p:nvSpPr>
        <p:spPr>
          <a:xfrm>
            <a:off x="2885440" y="5080158"/>
            <a:ext cx="6101080" cy="1320642"/>
          </a:xfrm>
          <a:prstGeom prst="round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 дорогах</a:t>
            </a:r>
            <a:endParaRPr lang="ru-RU" sz="2800" b="1" dirty="0">
              <a:ln w="12700">
                <a:solidFill>
                  <a:schemeClr val="accent1">
                    <a:shade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5917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2C25BE-1265-A772-BD4D-04DF9B46B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D3AE05-5C4F-4467-CF29-F826A4875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4F987A-46F1-5A82-E4BE-3C7FC170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39779F-A651-C5C4-8944-84D5D0D5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0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dirty="0">
                <a:ln w="15875">
                  <a:solidFill>
                    <a:schemeClr val="accent1">
                      <a:shade val="15000"/>
                    </a:schemeClr>
                  </a:solidFill>
                </a:ln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Неправильно! Попробуй еще</a:t>
            </a:r>
            <a:endParaRPr lang="ru-RU" sz="6600" b="1" dirty="0">
              <a:ln w="15875">
                <a:solidFill>
                  <a:schemeClr val="accent1">
                    <a:shade val="1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0875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2E0F5C-C7DB-B93A-8543-DBAA8CD74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80479C3-8A58-0F0E-2D1D-2735698FA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BFDF9D22-F65B-178B-2213-B1DB782C833A}"/>
              </a:ext>
            </a:extLst>
          </p:cNvPr>
          <p:cNvSpPr/>
          <p:nvPr/>
        </p:nvSpPr>
        <p:spPr>
          <a:xfrm>
            <a:off x="650240" y="124460"/>
            <a:ext cx="11145520" cy="1808480"/>
          </a:xfrm>
          <a:prstGeom prst="roundRect">
            <a:avLst/>
          </a:prstGeom>
          <a:solidFill>
            <a:schemeClr val="accent1">
              <a:alpha val="68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E5F73F-7AC1-B8BC-876F-94445A80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365918"/>
            <a:ext cx="101092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Закончите стихотворение «Раньше счёта и письма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</a:t>
            </a:r>
            <a:r>
              <a:rPr lang="ru-RU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рисованья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</a:t>
            </a:r>
            <a:r>
              <a:rPr lang="ru-RU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чтенья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</a:t>
            </a:r>
            <a:r>
              <a:rPr lang="ru-RU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всем ребятам нужно знать…».</a:t>
            </a:r>
          </a:p>
        </p:txBody>
      </p:sp>
      <p:sp>
        <p:nvSpPr>
          <p:cNvPr id="11" name="Прямоугольник: скругленные углы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1FFE3A4C-4C84-934C-37CF-24425C6C45ED}"/>
              </a:ext>
            </a:extLst>
          </p:cNvPr>
          <p:cNvSpPr/>
          <p:nvPr/>
        </p:nvSpPr>
        <p:spPr>
          <a:xfrm>
            <a:off x="2885440" y="2174398"/>
            <a:ext cx="6101080" cy="1171100"/>
          </a:xfrm>
          <a:prstGeom prst="round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Правила движения</a:t>
            </a:r>
            <a:endParaRPr lang="ru-RU" sz="2800" b="1" dirty="0">
              <a:ln w="12700">
                <a:solidFill>
                  <a:schemeClr val="accent1">
                    <a:shade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: скругленные углы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CA46565B-3246-0A3F-31AE-6CBD328DCF0E}"/>
              </a:ext>
            </a:extLst>
          </p:cNvPr>
          <p:cNvSpPr/>
          <p:nvPr/>
        </p:nvSpPr>
        <p:spPr>
          <a:xfrm>
            <a:off x="2885440" y="3586956"/>
            <a:ext cx="6101080" cy="1320642"/>
          </a:xfrm>
          <a:prstGeom prst="round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Законы уважения</a:t>
            </a:r>
            <a:endParaRPr lang="ru-RU" sz="2800" b="1" dirty="0">
              <a:ln w="12700">
                <a:solidFill>
                  <a:schemeClr val="accent1">
                    <a:shade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135884C9-29D9-AC52-754A-4444490740D2}"/>
              </a:ext>
            </a:extLst>
          </p:cNvPr>
          <p:cNvSpPr/>
          <p:nvPr/>
        </p:nvSpPr>
        <p:spPr>
          <a:xfrm>
            <a:off x="2885440" y="5080158"/>
            <a:ext cx="6101080" cy="1320642"/>
          </a:xfrm>
          <a:prstGeom prst="roundRect">
            <a:avLst/>
          </a:prstGeom>
          <a:solidFill>
            <a:schemeClr val="accent6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Правила поведения</a:t>
            </a:r>
            <a:endParaRPr lang="ru-RU" sz="2800" b="1" dirty="0">
              <a:ln w="12700">
                <a:solidFill>
                  <a:schemeClr val="accent1">
                    <a:shade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4451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BF235F-A9CE-B8CE-35ED-544FA7FE1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2D0F47-C685-BC47-49BD-EA5EB753B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467BE22-24D2-9D27-FE7B-12CCC806C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66104C-741F-7A96-16D8-9BC0A53F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0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dirty="0">
                <a:ln w="15875">
                  <a:solidFill>
                    <a:schemeClr val="accent1">
                      <a:shade val="15000"/>
                    </a:schemeClr>
                  </a:solidFill>
                </a:ln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Неправильно! Попробуй еще</a:t>
            </a:r>
            <a:endParaRPr lang="ru-RU" sz="6600" b="1" dirty="0">
              <a:ln w="15875">
                <a:solidFill>
                  <a:schemeClr val="accent1">
                    <a:shade val="1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1285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847826-28C5-01DC-9A11-D74E91EBB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80E984-6733-E18B-88D9-D09ABEFFD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080" y="-57874"/>
            <a:ext cx="12674278" cy="69737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A388FA-FDF4-C725-5A10-0B777DF5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520" y="-41275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n w="22225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Поздравляю! Игра пройдена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62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71C2DF-0F09-A5CD-F014-39F9EAB0C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8C264351-C17A-83E5-F6E5-707D8537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160"/>
            <a:ext cx="12267901" cy="68884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9D7A656-E0B3-A79E-5434-6A61BB53BE8B}"/>
              </a:ext>
            </a:extLst>
          </p:cNvPr>
          <p:cNvSpPr/>
          <p:nvPr/>
        </p:nvSpPr>
        <p:spPr>
          <a:xfrm>
            <a:off x="670560" y="0"/>
            <a:ext cx="491744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E22A729-FA1C-AB38-08A9-E98B24AA3461}"/>
              </a:ext>
            </a:extLst>
          </p:cNvPr>
          <p:cNvSpPr/>
          <p:nvPr/>
        </p:nvSpPr>
        <p:spPr>
          <a:xfrm>
            <a:off x="6238240" y="0"/>
            <a:ext cx="595376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BFD36F3-48AF-7E44-3B0F-075B9A0CBDC9}"/>
              </a:ext>
            </a:extLst>
          </p:cNvPr>
          <p:cNvSpPr/>
          <p:nvPr/>
        </p:nvSpPr>
        <p:spPr>
          <a:xfrm>
            <a:off x="4206240" y="5659121"/>
            <a:ext cx="341376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E42A167-9F10-2C81-392C-70835F2B4CBF}"/>
              </a:ext>
            </a:extLst>
          </p:cNvPr>
          <p:cNvSpPr/>
          <p:nvPr/>
        </p:nvSpPr>
        <p:spPr>
          <a:xfrm>
            <a:off x="-20320" y="0"/>
            <a:ext cx="1381760" cy="6868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C789A8E-01C9-DBDC-F9EE-1F8830430026}"/>
              </a:ext>
            </a:extLst>
          </p:cNvPr>
          <p:cNvSpPr/>
          <p:nvPr/>
        </p:nvSpPr>
        <p:spPr>
          <a:xfrm>
            <a:off x="4206240" y="1"/>
            <a:ext cx="138176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25D2FDF-0509-122B-8747-1168DCEADE04}"/>
              </a:ext>
            </a:extLst>
          </p:cNvPr>
          <p:cNvSpPr/>
          <p:nvPr/>
        </p:nvSpPr>
        <p:spPr>
          <a:xfrm>
            <a:off x="6238240" y="20320"/>
            <a:ext cx="138176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EFBF9B8-0912-7E26-931D-4689D48301BC}"/>
              </a:ext>
            </a:extLst>
          </p:cNvPr>
          <p:cNvSpPr/>
          <p:nvPr/>
        </p:nvSpPr>
        <p:spPr>
          <a:xfrm>
            <a:off x="10810240" y="1"/>
            <a:ext cx="138176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1B3FEEE-7250-90DE-37AB-E11CB0E13E49}"/>
              </a:ext>
            </a:extLst>
          </p:cNvPr>
          <p:cNvSpPr/>
          <p:nvPr/>
        </p:nvSpPr>
        <p:spPr>
          <a:xfrm>
            <a:off x="4206240" y="5638800"/>
            <a:ext cx="3413760" cy="12496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9A780A1B-26E4-D16D-B9DE-AD7DFB825490}"/>
              </a:ext>
            </a:extLst>
          </p:cNvPr>
          <p:cNvCxnSpPr/>
          <p:nvPr/>
        </p:nvCxnSpPr>
        <p:spPr>
          <a:xfrm>
            <a:off x="53848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5F5D53EA-BE3B-2E2C-00C2-316BD2FFEBB6}"/>
              </a:ext>
            </a:extLst>
          </p:cNvPr>
          <p:cNvCxnSpPr>
            <a:cxnSpLocks/>
          </p:cNvCxnSpPr>
          <p:nvPr/>
        </p:nvCxnSpPr>
        <p:spPr>
          <a:xfrm rot="5400000">
            <a:off x="330200" y="52243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2DA99507-AD9A-5403-389E-0EBBBD76A836}"/>
              </a:ext>
            </a:extLst>
          </p:cNvPr>
          <p:cNvCxnSpPr>
            <a:cxnSpLocks/>
          </p:cNvCxnSpPr>
          <p:nvPr/>
        </p:nvCxnSpPr>
        <p:spPr>
          <a:xfrm rot="5400000">
            <a:off x="330200" y="6146801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900512F5-5C00-D5BB-D255-30A02129798B}"/>
              </a:ext>
            </a:extLst>
          </p:cNvPr>
          <p:cNvCxnSpPr>
            <a:cxnSpLocks/>
          </p:cNvCxnSpPr>
          <p:nvPr/>
        </p:nvCxnSpPr>
        <p:spPr>
          <a:xfrm rot="5400000">
            <a:off x="330200" y="42997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9112CA24-27DC-CE42-1F7C-20AC40605315}"/>
              </a:ext>
            </a:extLst>
          </p:cNvPr>
          <p:cNvCxnSpPr>
            <a:cxnSpLocks/>
          </p:cNvCxnSpPr>
          <p:nvPr/>
        </p:nvCxnSpPr>
        <p:spPr>
          <a:xfrm rot="5400000">
            <a:off x="330200" y="342900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2B3368B7-6738-6E6B-D3F8-5B7DA4EDD0DB}"/>
              </a:ext>
            </a:extLst>
          </p:cNvPr>
          <p:cNvCxnSpPr>
            <a:cxnSpLocks/>
          </p:cNvCxnSpPr>
          <p:nvPr/>
        </p:nvCxnSpPr>
        <p:spPr>
          <a:xfrm rot="5400000">
            <a:off x="330200" y="24506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F30B987A-A819-9027-2B0D-A830DED99DCD}"/>
              </a:ext>
            </a:extLst>
          </p:cNvPr>
          <p:cNvCxnSpPr>
            <a:cxnSpLocks/>
          </p:cNvCxnSpPr>
          <p:nvPr/>
        </p:nvCxnSpPr>
        <p:spPr>
          <a:xfrm rot="5400000">
            <a:off x="320040" y="1348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0D9BF80D-E71A-B14A-F806-29D9393FE6EE}"/>
              </a:ext>
            </a:extLst>
          </p:cNvPr>
          <p:cNvCxnSpPr/>
          <p:nvPr/>
        </p:nvCxnSpPr>
        <p:spPr>
          <a:xfrm>
            <a:off x="151384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0E797C0E-6C0C-C35F-BA86-9FA688FDFEB0}"/>
              </a:ext>
            </a:extLst>
          </p:cNvPr>
          <p:cNvCxnSpPr/>
          <p:nvPr/>
        </p:nvCxnSpPr>
        <p:spPr>
          <a:xfrm>
            <a:off x="248920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782FEF62-AC48-0138-C6C4-8A280599651B}"/>
              </a:ext>
            </a:extLst>
          </p:cNvPr>
          <p:cNvCxnSpPr/>
          <p:nvPr/>
        </p:nvCxnSpPr>
        <p:spPr>
          <a:xfrm>
            <a:off x="341376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186AA044-693B-95E3-C445-F90A3E38E140}"/>
              </a:ext>
            </a:extLst>
          </p:cNvPr>
          <p:cNvCxnSpPr/>
          <p:nvPr/>
        </p:nvCxnSpPr>
        <p:spPr>
          <a:xfrm>
            <a:off x="4500880" y="5791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8FBB2B4A-31D3-FF17-2416-623E3DA0991B}"/>
              </a:ext>
            </a:extLst>
          </p:cNvPr>
          <p:cNvCxnSpPr>
            <a:cxnSpLocks/>
          </p:cNvCxnSpPr>
          <p:nvPr/>
        </p:nvCxnSpPr>
        <p:spPr>
          <a:xfrm rot="5400000">
            <a:off x="4546600" y="1559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B870B263-AAAB-B51E-4CD6-F654C14D41F6}"/>
              </a:ext>
            </a:extLst>
          </p:cNvPr>
          <p:cNvCxnSpPr>
            <a:cxnSpLocks/>
          </p:cNvCxnSpPr>
          <p:nvPr/>
        </p:nvCxnSpPr>
        <p:spPr>
          <a:xfrm rot="5400000">
            <a:off x="4536440" y="24506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3C33C54F-A7E4-E596-4C4C-F9BCA3391DE3}"/>
              </a:ext>
            </a:extLst>
          </p:cNvPr>
          <p:cNvCxnSpPr>
            <a:cxnSpLocks/>
          </p:cNvCxnSpPr>
          <p:nvPr/>
        </p:nvCxnSpPr>
        <p:spPr>
          <a:xfrm rot="5400000">
            <a:off x="4536440" y="34137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80C0CAE5-DDD9-B45D-84C6-829CBE9488FB}"/>
              </a:ext>
            </a:extLst>
          </p:cNvPr>
          <p:cNvCxnSpPr>
            <a:cxnSpLocks/>
          </p:cNvCxnSpPr>
          <p:nvPr/>
        </p:nvCxnSpPr>
        <p:spPr>
          <a:xfrm rot="5400000">
            <a:off x="4536440" y="42997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179870E9-651A-DCCE-3350-A4A0063D1FDB}"/>
              </a:ext>
            </a:extLst>
          </p:cNvPr>
          <p:cNvCxnSpPr>
            <a:cxnSpLocks/>
          </p:cNvCxnSpPr>
          <p:nvPr/>
        </p:nvCxnSpPr>
        <p:spPr>
          <a:xfrm rot="5400000">
            <a:off x="4526280" y="52243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4567E7C4-89DB-5C7A-EDB3-0EB3D5CE9FEE}"/>
              </a:ext>
            </a:extLst>
          </p:cNvPr>
          <p:cNvCxnSpPr>
            <a:cxnSpLocks/>
          </p:cNvCxnSpPr>
          <p:nvPr/>
        </p:nvCxnSpPr>
        <p:spPr>
          <a:xfrm rot="5400000">
            <a:off x="4526280" y="6258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341DAC22-F9FC-9E08-35C0-4DB979FA3280}"/>
              </a:ext>
            </a:extLst>
          </p:cNvPr>
          <p:cNvCxnSpPr/>
          <p:nvPr/>
        </p:nvCxnSpPr>
        <p:spPr>
          <a:xfrm>
            <a:off x="5415280" y="6258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DCEFD5F5-13CB-EC1E-7DAE-36F00BB8CC75}"/>
              </a:ext>
            </a:extLst>
          </p:cNvPr>
          <p:cNvCxnSpPr/>
          <p:nvPr/>
        </p:nvCxnSpPr>
        <p:spPr>
          <a:xfrm>
            <a:off x="6441440" y="6258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C5937293-4AC6-8B66-B246-7B5A92C20750}"/>
              </a:ext>
            </a:extLst>
          </p:cNvPr>
          <p:cNvCxnSpPr>
            <a:cxnSpLocks/>
          </p:cNvCxnSpPr>
          <p:nvPr/>
        </p:nvCxnSpPr>
        <p:spPr>
          <a:xfrm rot="5400000">
            <a:off x="6537960" y="561040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02EC30D5-7CA4-0EDD-8DB8-D9F479575C96}"/>
              </a:ext>
            </a:extLst>
          </p:cNvPr>
          <p:cNvCxnSpPr>
            <a:cxnSpLocks/>
          </p:cNvCxnSpPr>
          <p:nvPr/>
        </p:nvCxnSpPr>
        <p:spPr>
          <a:xfrm rot="5400000">
            <a:off x="6537960" y="46401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01A83252-62D7-15A6-7FDE-2C8FBF7840F5}"/>
              </a:ext>
            </a:extLst>
          </p:cNvPr>
          <p:cNvCxnSpPr>
            <a:cxnSpLocks/>
          </p:cNvCxnSpPr>
          <p:nvPr/>
        </p:nvCxnSpPr>
        <p:spPr>
          <a:xfrm rot="5400000">
            <a:off x="6537960" y="36190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6A989CAF-51D1-C0A2-B41F-8FA6BD7A26AE}"/>
              </a:ext>
            </a:extLst>
          </p:cNvPr>
          <p:cNvCxnSpPr>
            <a:cxnSpLocks/>
          </p:cNvCxnSpPr>
          <p:nvPr/>
        </p:nvCxnSpPr>
        <p:spPr>
          <a:xfrm rot="5400000">
            <a:off x="6537960" y="26233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45E8B8C0-B9D9-B384-678C-725F38C32027}"/>
              </a:ext>
            </a:extLst>
          </p:cNvPr>
          <p:cNvCxnSpPr>
            <a:cxnSpLocks/>
          </p:cNvCxnSpPr>
          <p:nvPr/>
        </p:nvCxnSpPr>
        <p:spPr>
          <a:xfrm rot="5400000">
            <a:off x="6517640" y="14875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34720031-695D-A166-899D-754AB87E00EF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14875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892E8AD5-9ABA-0A6D-185B-45715D23B299}"/>
              </a:ext>
            </a:extLst>
          </p:cNvPr>
          <p:cNvCxnSpPr/>
          <p:nvPr/>
        </p:nvCxnSpPr>
        <p:spPr>
          <a:xfrm>
            <a:off x="6781800" y="5994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E6DBDAD8-0657-891C-6AC5-402F01D433BF}"/>
              </a:ext>
            </a:extLst>
          </p:cNvPr>
          <p:cNvCxnSpPr/>
          <p:nvPr/>
        </p:nvCxnSpPr>
        <p:spPr>
          <a:xfrm>
            <a:off x="775716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14F8923A-58CB-632A-C89C-A85842B9823B}"/>
              </a:ext>
            </a:extLst>
          </p:cNvPr>
          <p:cNvCxnSpPr/>
          <p:nvPr/>
        </p:nvCxnSpPr>
        <p:spPr>
          <a:xfrm>
            <a:off x="866140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CC9AC7C1-ABDC-2222-4517-14E4BC7A9E50}"/>
              </a:ext>
            </a:extLst>
          </p:cNvPr>
          <p:cNvCxnSpPr/>
          <p:nvPr/>
        </p:nvCxnSpPr>
        <p:spPr>
          <a:xfrm>
            <a:off x="9657080" y="5892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B0503488-4CD3-2AE4-D79C-614FF848E764}"/>
              </a:ext>
            </a:extLst>
          </p:cNvPr>
          <p:cNvCxnSpPr/>
          <p:nvPr/>
        </p:nvCxnSpPr>
        <p:spPr>
          <a:xfrm>
            <a:off x="10957560" y="59944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D69EF51E-7739-BC61-800F-CFA5E9090D99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23693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36707A00-6C67-D58D-379E-C8B83FA95F34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327868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96924E64-6D51-D732-0009-8C37A2CC118F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422356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AD2A8972-40D3-21C1-B07F-8CCD6238592C}"/>
              </a:ext>
            </a:extLst>
          </p:cNvPr>
          <p:cNvCxnSpPr>
            <a:cxnSpLocks/>
          </p:cNvCxnSpPr>
          <p:nvPr/>
        </p:nvCxnSpPr>
        <p:spPr>
          <a:xfrm rot="5400000">
            <a:off x="11181080" y="5224320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DDBA1F75-7A8B-B30C-FCAA-B76714AC789D}"/>
              </a:ext>
            </a:extLst>
          </p:cNvPr>
          <p:cNvCxnSpPr>
            <a:cxnSpLocks/>
          </p:cNvCxnSpPr>
          <p:nvPr/>
        </p:nvCxnSpPr>
        <p:spPr>
          <a:xfrm rot="5400000">
            <a:off x="11170920" y="6146801"/>
            <a:ext cx="6807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5E4B96D1-AAE8-54D0-60FD-BF8D22817E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774" y="4913401"/>
            <a:ext cx="1727200" cy="1393998"/>
          </a:xfrm>
          <a:prstGeom prst="rect">
            <a:avLst/>
          </a:prstGeom>
        </p:spPr>
      </p:pic>
      <p:sp>
        <p:nvSpPr>
          <p:cNvPr id="62" name="Овал 61">
            <a:hlinkClick r:id="rId5" action="ppaction://hlinksldjump"/>
            <a:extLst>
              <a:ext uri="{FF2B5EF4-FFF2-40B4-BE49-F238E27FC236}">
                <a16:creationId xmlns:a16="http://schemas.microsoft.com/office/drawing/2014/main" xmlns="" id="{088E001C-B93E-FC68-1744-406C57674389}"/>
              </a:ext>
            </a:extLst>
          </p:cNvPr>
          <p:cNvSpPr/>
          <p:nvPr/>
        </p:nvSpPr>
        <p:spPr>
          <a:xfrm>
            <a:off x="1399560" y="3278680"/>
            <a:ext cx="1381747" cy="11684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2700">
                  <a:solidFill>
                    <a:schemeClr val="tx1"/>
                  </a:solidFill>
                </a:ln>
                <a:hlinkClick r:id="rId5" action="ppaction://hlinksldjump"/>
              </a:rPr>
              <a:t>?</a:t>
            </a:r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320CFDB3-F293-EAFB-A7B8-57AEFAB248BF}"/>
              </a:ext>
            </a:extLst>
          </p:cNvPr>
          <p:cNvSpPr/>
          <p:nvPr/>
        </p:nvSpPr>
        <p:spPr>
          <a:xfrm>
            <a:off x="2743205" y="5564680"/>
            <a:ext cx="1381747" cy="1168400"/>
          </a:xfrm>
          <a:prstGeom prst="ellipse">
            <a:avLst/>
          </a:prstGeom>
          <a:solidFill>
            <a:schemeClr val="bg2">
              <a:alpha val="8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69" name="Рисунок 68">
            <a:hlinkClick r:id="rId6" action="ppaction://hlinksldjump"/>
            <a:extLst>
              <a:ext uri="{FF2B5EF4-FFF2-40B4-BE49-F238E27FC236}">
                <a16:creationId xmlns:a16="http://schemas.microsoft.com/office/drawing/2014/main" xmlns="" id="{CA52C07D-0265-BD99-ED24-D49B0FD10F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0901" y="5659121"/>
            <a:ext cx="1318331" cy="876141"/>
          </a:xfrm>
          <a:prstGeom prst="rect">
            <a:avLst/>
          </a:prstGeom>
        </p:spPr>
      </p:pic>
      <p:sp>
        <p:nvSpPr>
          <p:cNvPr id="70" name="Овал 69">
            <a:hlinkClick r:id="rId8" action="ppaction://hlinksldjump"/>
            <a:extLst>
              <a:ext uri="{FF2B5EF4-FFF2-40B4-BE49-F238E27FC236}">
                <a16:creationId xmlns:a16="http://schemas.microsoft.com/office/drawing/2014/main" xmlns="" id="{9A007E36-4A05-FD17-F755-0E34A8F669CA}"/>
              </a:ext>
            </a:extLst>
          </p:cNvPr>
          <p:cNvSpPr/>
          <p:nvPr/>
        </p:nvSpPr>
        <p:spPr>
          <a:xfrm>
            <a:off x="7741926" y="1282240"/>
            <a:ext cx="1381747" cy="1168400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71" name="Овал 70">
            <a:hlinkClick r:id="rId8" action="ppaction://hlinksldjump"/>
            <a:extLst>
              <a:ext uri="{FF2B5EF4-FFF2-40B4-BE49-F238E27FC236}">
                <a16:creationId xmlns:a16="http://schemas.microsoft.com/office/drawing/2014/main" xmlns="" id="{6EE0FC58-8D44-7FF1-98B6-46DC9B942A5C}"/>
              </a:ext>
            </a:extLst>
          </p:cNvPr>
          <p:cNvSpPr/>
          <p:nvPr/>
        </p:nvSpPr>
        <p:spPr>
          <a:xfrm>
            <a:off x="8280404" y="1348280"/>
            <a:ext cx="304808" cy="313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hlinkClick r:id="rId8" action="ppaction://hlinksldjump"/>
            <a:extLst>
              <a:ext uri="{FF2B5EF4-FFF2-40B4-BE49-F238E27FC236}">
                <a16:creationId xmlns:a16="http://schemas.microsoft.com/office/drawing/2014/main" xmlns="" id="{B278B660-C317-1EBA-750A-D25FF2D4A58F}"/>
              </a:ext>
            </a:extLst>
          </p:cNvPr>
          <p:cNvSpPr/>
          <p:nvPr/>
        </p:nvSpPr>
        <p:spPr>
          <a:xfrm>
            <a:off x="8280404" y="1688640"/>
            <a:ext cx="304808" cy="3134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hlinkClick r:id="rId8" action="ppaction://hlinksldjump"/>
            <a:extLst>
              <a:ext uri="{FF2B5EF4-FFF2-40B4-BE49-F238E27FC236}">
                <a16:creationId xmlns:a16="http://schemas.microsoft.com/office/drawing/2014/main" xmlns="" id="{BAE33687-3129-E708-429F-9D0DC1BEF474}"/>
              </a:ext>
            </a:extLst>
          </p:cNvPr>
          <p:cNvSpPr/>
          <p:nvPr/>
        </p:nvSpPr>
        <p:spPr>
          <a:xfrm>
            <a:off x="8280404" y="2029000"/>
            <a:ext cx="304808" cy="31345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2874913A-7E28-FBC2-6AF8-092430AE7F00}"/>
              </a:ext>
            </a:extLst>
          </p:cNvPr>
          <p:cNvSpPr/>
          <p:nvPr/>
        </p:nvSpPr>
        <p:spPr>
          <a:xfrm>
            <a:off x="9324347" y="5449802"/>
            <a:ext cx="1381747" cy="1168400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80" name="Рисунок 79">
            <a:hlinkClick r:id="rId9" action="ppaction://hlinksldjump"/>
            <a:extLst>
              <a:ext uri="{FF2B5EF4-FFF2-40B4-BE49-F238E27FC236}">
                <a16:creationId xmlns:a16="http://schemas.microsoft.com/office/drawing/2014/main" xmlns="" id="{D7656873-F088-4224-9AAC-8D0718CE4F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4347" y="5522020"/>
            <a:ext cx="1365284" cy="10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77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C10C7D9-145C-5271-0498-659C528C0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1C8582-35B3-1A56-4AD0-7943CD15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" y="1720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Остановка «Вопросная»</a:t>
            </a:r>
          </a:p>
        </p:txBody>
      </p:sp>
      <p:sp>
        <p:nvSpPr>
          <p:cNvPr id="7" name="Прямоугольник: скругленные углы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3BFDB93-0CAC-15E9-3B46-93B695DA4A70}"/>
              </a:ext>
            </a:extLst>
          </p:cNvPr>
          <p:cNvSpPr/>
          <p:nvPr/>
        </p:nvSpPr>
        <p:spPr>
          <a:xfrm>
            <a:off x="7985240" y="489712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Стрелка: влево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A6C46A5D-BE51-9035-8B72-742F1EC939E4}"/>
              </a:ext>
            </a:extLst>
          </p:cNvPr>
          <p:cNvSpPr/>
          <p:nvPr/>
        </p:nvSpPr>
        <p:spPr>
          <a:xfrm>
            <a:off x="335800" y="5516880"/>
            <a:ext cx="2021320" cy="11328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Назад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88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88E84A-45B8-7E21-998B-2DB4AD8D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1972819-E56D-4C38-32A6-7FB0DE055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ABE5545-A34E-BCAB-4531-74BC36089E87}"/>
              </a:ext>
            </a:extLst>
          </p:cNvPr>
          <p:cNvSpPr txBox="1">
            <a:spLocks/>
          </p:cNvSpPr>
          <p:nvPr/>
        </p:nvSpPr>
        <p:spPr>
          <a:xfrm>
            <a:off x="381000" y="883920"/>
            <a:ext cx="9616440" cy="103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Остановка «</a:t>
            </a:r>
            <a:r>
              <a:rPr lang="ru-RU" sz="6000" b="1" dirty="0" err="1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Автомульти</a:t>
            </a:r>
            <a:r>
              <a:rPr lang="ru-RU" sz="6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7" name="Прямоугольник: скругленные углы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2D51966F-6F30-CCF8-EE7A-5200FF0F325F}"/>
              </a:ext>
            </a:extLst>
          </p:cNvPr>
          <p:cNvSpPr/>
          <p:nvPr/>
        </p:nvSpPr>
        <p:spPr>
          <a:xfrm>
            <a:off x="7985240" y="489712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Стрелка: влево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5D654857-BA7A-3B75-D1F0-8CC9E70B8A05}"/>
              </a:ext>
            </a:extLst>
          </p:cNvPr>
          <p:cNvSpPr/>
          <p:nvPr/>
        </p:nvSpPr>
        <p:spPr>
          <a:xfrm>
            <a:off x="335800" y="5516880"/>
            <a:ext cx="2021320" cy="11328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Назад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81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562B40-4DBA-B446-3A59-012FF913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9CB2547-DDE0-06E0-24B1-CCDE8CC83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AAA0EFF-F159-C03D-12E6-3E6BC94CE76F}"/>
              </a:ext>
            </a:extLst>
          </p:cNvPr>
          <p:cNvSpPr txBox="1">
            <a:spLocks/>
          </p:cNvSpPr>
          <p:nvPr/>
        </p:nvSpPr>
        <p:spPr>
          <a:xfrm>
            <a:off x="482600" y="1788160"/>
            <a:ext cx="9616440" cy="103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Остановка «Игровая»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4F76316B-DD7B-04EC-1881-A26A52CB0D9C}"/>
              </a:ext>
            </a:extLst>
          </p:cNvPr>
          <p:cNvSpPr/>
          <p:nvPr/>
        </p:nvSpPr>
        <p:spPr>
          <a:xfrm>
            <a:off x="7985240" y="4897120"/>
            <a:ext cx="3870960" cy="113284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Далее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Стрелка: влево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2E1A2C44-DFEC-8641-380C-081636EABAED}"/>
              </a:ext>
            </a:extLst>
          </p:cNvPr>
          <p:cNvSpPr/>
          <p:nvPr/>
        </p:nvSpPr>
        <p:spPr>
          <a:xfrm>
            <a:off x="335800" y="5516880"/>
            <a:ext cx="2021320" cy="11328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Назад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33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583</Words>
  <Application>Microsoft Office PowerPoint</Application>
  <PresentationFormat>Произвольный</PresentationFormat>
  <Paragraphs>137</Paragraphs>
  <Slides>57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ГОРОД БЕЗОПАСНОСТИ</vt:lpstr>
      <vt:lpstr>Слайд 2</vt:lpstr>
      <vt:lpstr>Слайд 3</vt:lpstr>
      <vt:lpstr>Слайд 4</vt:lpstr>
      <vt:lpstr>Слайд 5</vt:lpstr>
      <vt:lpstr>Слайд 6</vt:lpstr>
      <vt:lpstr>Остановка «Вопросная»</vt:lpstr>
      <vt:lpstr>Слайд 8</vt:lpstr>
      <vt:lpstr>Слайд 9</vt:lpstr>
      <vt:lpstr>Слайд 10</vt:lpstr>
      <vt:lpstr>1.Где надо ожидать автобус? </vt:lpstr>
      <vt:lpstr>2.Что означает сплошная белая линия с краю дороги? </vt:lpstr>
      <vt:lpstr>3.По какой части улиц должны ходить пешеходы? </vt:lpstr>
      <vt:lpstr>4.Как должны ходить пешеходы по тротуару? </vt:lpstr>
      <vt:lpstr>5.Почему при движении по тротуару нужно придерживаться правой стороны?</vt:lpstr>
      <vt:lpstr>6. Почему пешеходы на улице обязаны ходить только по тротуару? </vt:lpstr>
      <vt:lpstr>7. Где должны ходить пешеходы при отсутствии тротуара? </vt:lpstr>
      <vt:lpstr>8. Для чего нужен светофор? </vt:lpstr>
      <vt:lpstr>9. Какие сигналы светофора вы знаете? Что они обозначают? </vt:lpstr>
      <vt:lpstr>10. Как нужно обходить транспорт, стоящий у тротуара? </vt:lpstr>
      <vt:lpstr>11. Где разрешается возить санки с детьми? </vt:lpstr>
      <vt:lpstr>12. Почему нельзя появляться внезапно перед близко идущим транспортом? </vt:lpstr>
      <vt:lpstr>13. Почему не разрешается устраивать игры на проезжей части? </vt:lpstr>
      <vt:lpstr>14. Для чего нужно знать и точно выполнять правила дорожного движения?</vt:lpstr>
      <vt:lpstr>1. На чём ехал Емеля к царю во дворец?</vt:lpstr>
      <vt:lpstr>2. Любимый двухколёсный вид транспорта кота Леопольда?</vt:lpstr>
      <vt:lpstr>3. Чем смазывал свой моторчик Карлсон, который живёт на крыше?</vt:lpstr>
      <vt:lpstr> 4. Какой подарок сделали родители дяди Фёдора почтальону Печкину?</vt:lpstr>
      <vt:lpstr>5. Во что превратила добрая фея тыкву для Золушки?</vt:lpstr>
      <vt:lpstr>6. На чём летал старик Хоттабыч?</vt:lpstr>
      <vt:lpstr> 7. Личный транспорт Бабы – Яги?</vt:lpstr>
      <vt:lpstr>8. На чём поехал в Ленинград человек рассеянный с улицы Бассейной?</vt:lpstr>
      <vt:lpstr>9. На чём летал Барон Мюнхгаузен?</vt:lpstr>
      <vt:lpstr>10. На чём катался Кай? 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Что означает мигающий зеленый сигнал светофора?</vt:lpstr>
      <vt:lpstr>Неправильно! Попробуй еще</vt:lpstr>
      <vt:lpstr>Какой стороны должен придерживаться пешеход, идя по тротуару?</vt:lpstr>
      <vt:lpstr>Неправильно! Попробуй еще</vt:lpstr>
      <vt:lpstr>Место пересечения дорог и улиц называют?</vt:lpstr>
      <vt:lpstr>Неправильно! Попробуй еще</vt:lpstr>
      <vt:lpstr>Где рекомендуется кататься на роликовых коньках?</vt:lpstr>
      <vt:lpstr>Неправильно! Попробуй еще</vt:lpstr>
      <vt:lpstr>Закончите стихотворение «Раньше счёта и письма, рисованья, чтенья, всем ребятам нужно знать…».</vt:lpstr>
      <vt:lpstr>Неправильно! Попробуй еще</vt:lpstr>
      <vt:lpstr> Поздравляю! Игра пройдена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БЕЗОПАСНОСТИ</dc:title>
  <dc:creator>Дмитрий Багин</dc:creator>
  <cp:lastModifiedBy>Алексей</cp:lastModifiedBy>
  <cp:revision>1</cp:revision>
  <dcterms:created xsi:type="dcterms:W3CDTF">2024-12-02T19:17:49Z</dcterms:created>
  <dcterms:modified xsi:type="dcterms:W3CDTF">2025-04-12T08:40:09Z</dcterms:modified>
</cp:coreProperties>
</file>