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5" r:id="rId4"/>
    <p:sldId id="271" r:id="rId5"/>
    <p:sldId id="267" r:id="rId6"/>
    <p:sldId id="268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0059"/>
    <a:srgbClr val="6600CC"/>
    <a:srgbClr val="CC99FF"/>
    <a:srgbClr val="AB5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31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179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62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03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1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667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788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727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537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096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279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628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893A5-8BF4-470E-A288-EBBDDAAF6710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725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4"/>
          <p:cNvSpPr txBox="1">
            <a:spLocks/>
          </p:cNvSpPr>
          <p:nvPr/>
        </p:nvSpPr>
        <p:spPr>
          <a:xfrm>
            <a:off x="1301521" y="1525241"/>
            <a:ext cx="9493479" cy="192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50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Medium" panose="020B0604020101010102" pitchFamily="34" charset="0"/>
                <a:cs typeface="Ropa Sans Pro Medium" panose="020B0604020101010102" pitchFamily="34" charset="0"/>
              </a:rPr>
              <a:t>Вместе с географией:</a:t>
            </a:r>
            <a:endParaRPr lang="ru-RU" sz="5000" b="1" dirty="0" smtClean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Medium" panose="020B0604020101010102" pitchFamily="34" charset="0"/>
              <a:cs typeface="Ropa Sans Pro Medium" panose="020B0604020101010102" pitchFamily="34" charset="0"/>
            </a:endParaRPr>
          </a:p>
          <a:p>
            <a:pPr algn="ctr"/>
            <a:r>
              <a:rPr lang="ru-RU" sz="2400" dirty="0">
                <a:solidFill>
                  <a:srgbClr val="290059"/>
                </a:solidFill>
                <a:latin typeface="Ropa Sans Pro" panose="020B0504020101010102" pitchFamily="34" charset="0"/>
                <a:cs typeface="Ropa Sans Pro" panose="020B0504020101010102" pitchFamily="34" charset="0"/>
              </a:rPr>
              <a:t>Сборник географических </a:t>
            </a:r>
            <a:r>
              <a:rPr lang="ru-RU" sz="2400" dirty="0" err="1">
                <a:solidFill>
                  <a:srgbClr val="290059"/>
                </a:solidFill>
                <a:latin typeface="Ropa Sans Pro" panose="020B0504020101010102" pitchFamily="34" charset="0"/>
                <a:cs typeface="Ropa Sans Pro" panose="020B0504020101010102" pitchFamily="34" charset="0"/>
              </a:rPr>
              <a:t>квестов</a:t>
            </a:r>
            <a:r>
              <a:rPr lang="ru-RU" sz="2400" dirty="0">
                <a:solidFill>
                  <a:srgbClr val="290059"/>
                </a:solidFill>
                <a:latin typeface="Ropa Sans Pro" panose="020B0504020101010102" pitchFamily="34" charset="0"/>
                <a:cs typeface="Ropa Sans Pro" panose="020B0504020101010102" pitchFamily="34" charset="0"/>
              </a:rPr>
              <a:t> </a:t>
            </a:r>
            <a:r>
              <a:rPr lang="ru-RU" sz="2400" dirty="0" smtClean="0">
                <a:solidFill>
                  <a:srgbClr val="290059"/>
                </a:solidFill>
                <a:latin typeface="Ropa Sans Pro" panose="020B0504020101010102" pitchFamily="34" charset="0"/>
                <a:cs typeface="Ropa Sans Pro" panose="020B0504020101010102" pitchFamily="34" charset="0"/>
              </a:rPr>
              <a:t/>
            </a:r>
            <a:br>
              <a:rPr lang="ru-RU" sz="2400" dirty="0" smtClean="0">
                <a:solidFill>
                  <a:srgbClr val="290059"/>
                </a:solidFill>
                <a:latin typeface="Ropa Sans Pro" panose="020B0504020101010102" pitchFamily="34" charset="0"/>
                <a:cs typeface="Ropa Sans Pro" panose="020B0504020101010102" pitchFamily="34" charset="0"/>
              </a:rPr>
            </a:br>
            <a:r>
              <a:rPr lang="ru-RU" sz="2400" dirty="0" smtClean="0">
                <a:solidFill>
                  <a:srgbClr val="290059"/>
                </a:solidFill>
                <a:latin typeface="Ropa Sans Pro" panose="020B0504020101010102" pitchFamily="34" charset="0"/>
                <a:cs typeface="Ropa Sans Pro" panose="020B0504020101010102" pitchFamily="34" charset="0"/>
              </a:rPr>
              <a:t>для </a:t>
            </a:r>
            <a:r>
              <a:rPr lang="ru-RU" sz="2400" dirty="0">
                <a:solidFill>
                  <a:srgbClr val="290059"/>
                </a:solidFill>
                <a:latin typeface="Ropa Sans Pro" panose="020B0504020101010102" pitchFamily="34" charset="0"/>
                <a:cs typeface="Ropa Sans Pro" panose="020B0504020101010102" pitchFamily="34" charset="0"/>
              </a:rPr>
              <a:t>организации познавательной деятельности </a:t>
            </a:r>
            <a:r>
              <a:rPr lang="ru-RU" sz="2400" dirty="0" smtClean="0">
                <a:solidFill>
                  <a:srgbClr val="290059"/>
                </a:solidFill>
                <a:latin typeface="Ropa Sans Pro" panose="020B0504020101010102" pitchFamily="34" charset="0"/>
                <a:cs typeface="Ropa Sans Pro" panose="020B0504020101010102" pitchFamily="34" charset="0"/>
              </a:rPr>
              <a:t>обучающихся </a:t>
            </a:r>
            <a:r>
              <a:rPr lang="ru-RU" sz="2400" dirty="0" smtClean="0">
                <a:solidFill>
                  <a:srgbClr val="290059"/>
                </a:solidFill>
                <a:latin typeface="Ropa Sans Pro" panose="020B0504020101010102" pitchFamily="34" charset="0"/>
                <a:cs typeface="Ropa Sans Pro" panose="020B0504020101010102" pitchFamily="34" charset="0"/>
              </a:rPr>
              <a:t>6-9 </a:t>
            </a:r>
            <a:r>
              <a:rPr lang="ru-RU" sz="2400" dirty="0" smtClean="0">
                <a:solidFill>
                  <a:srgbClr val="290059"/>
                </a:solidFill>
                <a:latin typeface="Ropa Sans Pro" panose="020B0504020101010102" pitchFamily="34" charset="0"/>
                <a:cs typeface="Ropa Sans Pro" panose="020B0504020101010102" pitchFamily="34" charset="0"/>
              </a:rPr>
              <a:t>классов</a:t>
            </a:r>
            <a:endParaRPr lang="ru-RU" sz="5000" b="1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" panose="020B0504020101010102" pitchFamily="34" charset="0"/>
              <a:cs typeface="Ropa Sans Pro" panose="020B0504020101010102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89815" y="5184957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531813" algn="l"/>
              </a:tabLst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Организатор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АНО ДПО «Межрегиональный центр </a:t>
            </a:r>
            <a:endParaRPr lang="ru-RU" sz="1600" dirty="0" smtClean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  <a:p>
            <a:pPr>
              <a:tabLst>
                <a:tab pos="531813" algn="l"/>
              </a:tabLst>
            </a:pP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инновационных технологий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в образовании»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4036" y="5195844"/>
            <a:ext cx="922670" cy="92535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585815" y="5243023"/>
            <a:ext cx="48057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Ключевой партнер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ФГБОУ ВО «Вятский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государственный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университет»</a:t>
            </a:r>
          </a:p>
          <a:p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Педагогический институт</a:t>
            </a: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sp>
        <p:nvSpPr>
          <p:cNvPr id="8" name="object 6"/>
          <p:cNvSpPr/>
          <p:nvPr/>
        </p:nvSpPr>
        <p:spPr>
          <a:xfrm>
            <a:off x="543805" y="5243023"/>
            <a:ext cx="778219" cy="7642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655242" y="488549"/>
            <a:ext cx="2926327" cy="102580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820" y="488549"/>
            <a:ext cx="3543999" cy="1030982"/>
          </a:xfrm>
          <a:prstGeom prst="rect">
            <a:avLst/>
          </a:prstGeom>
        </p:spPr>
      </p:pic>
      <p:sp>
        <p:nvSpPr>
          <p:cNvPr id="12" name="Заголовок 4"/>
          <p:cNvSpPr txBox="1">
            <a:spLocks/>
          </p:cNvSpPr>
          <p:nvPr/>
        </p:nvSpPr>
        <p:spPr>
          <a:xfrm>
            <a:off x="3202080" y="3784324"/>
            <a:ext cx="541323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 smtClean="0">
                <a:solidFill>
                  <a:srgbClr val="290059"/>
                </a:solidFill>
                <a:latin typeface="Ropa Sans Pro" panose="020B0504020101010102" pitchFamily="34" charset="0"/>
                <a:cs typeface="Ropa Sans Pro" panose="020B0504020101010102" pitchFamily="34" charset="0"/>
              </a:rPr>
              <a:t>Предметная область: </a:t>
            </a:r>
            <a:r>
              <a:rPr lang="ru-RU" sz="2800" dirty="0" smtClean="0">
                <a:solidFill>
                  <a:srgbClr val="290059"/>
                </a:solidFill>
                <a:latin typeface="Ropa Sans Pro" panose="020B0504020101010102" pitchFamily="34" charset="0"/>
                <a:cs typeface="Ropa Sans Pro" panose="020B0504020101010102" pitchFamily="34" charset="0"/>
              </a:rPr>
              <a:t/>
            </a:r>
            <a:br>
              <a:rPr lang="ru-RU" sz="2800" dirty="0" smtClean="0">
                <a:solidFill>
                  <a:srgbClr val="290059"/>
                </a:solidFill>
                <a:latin typeface="Ropa Sans Pro" panose="020B0504020101010102" pitchFamily="34" charset="0"/>
                <a:cs typeface="Ropa Sans Pro" panose="020B0504020101010102" pitchFamily="34" charset="0"/>
              </a:rPr>
            </a:br>
            <a:r>
              <a:rPr lang="ru-RU" sz="2800" dirty="0" smtClean="0">
                <a:solidFill>
                  <a:srgbClr val="290059"/>
                </a:solidFill>
                <a:latin typeface="Ropa Sans Pro" panose="020B0504020101010102" pitchFamily="34" charset="0"/>
                <a:cs typeface="Ropa Sans Pro" panose="020B0504020101010102" pitchFamily="34" charset="0"/>
              </a:rPr>
              <a:t>География </a:t>
            </a:r>
            <a:endParaRPr lang="ru-RU" sz="2800" dirty="0" smtClean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Заголовок 4"/>
          <p:cNvSpPr txBox="1">
            <a:spLocks/>
          </p:cNvSpPr>
          <p:nvPr/>
        </p:nvSpPr>
        <p:spPr>
          <a:xfrm>
            <a:off x="3567226" y="4080237"/>
            <a:ext cx="4682939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2800" dirty="0" smtClean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29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221329"/>
            <a:ext cx="10873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Команда проекта</a:t>
            </a:r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0552" y="821493"/>
            <a:ext cx="1132264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 smtClean="0">
                <a:cs typeface="Ropa Sans Pro" panose="020B0504020101010102" pitchFamily="34" charset="0"/>
              </a:rPr>
              <a:t>Капитан: </a:t>
            </a:r>
            <a:r>
              <a:rPr lang="ru-RU" sz="2400" dirty="0" err="1" smtClean="0">
                <a:cs typeface="Ropa Sans Pro" panose="020B0504020101010102" pitchFamily="34" charset="0"/>
              </a:rPr>
              <a:t>Сиканевич</a:t>
            </a:r>
            <a:r>
              <a:rPr lang="ru-RU" sz="2400" dirty="0" smtClean="0">
                <a:cs typeface="Ropa Sans Pro" panose="020B0504020101010102" pitchFamily="34" charset="0"/>
              </a:rPr>
              <a:t> Елизавета Олеговна</a:t>
            </a:r>
          </a:p>
          <a:p>
            <a:pPr>
              <a:lnSpc>
                <a:spcPct val="150000"/>
              </a:lnSpc>
            </a:pPr>
            <a:r>
              <a:rPr lang="ru-RU" sz="2400" b="1" dirty="0" smtClean="0">
                <a:cs typeface="Ropa Sans Pro" panose="020B0504020101010102" pitchFamily="34" charset="0"/>
              </a:rPr>
              <a:t>Участники: </a:t>
            </a:r>
            <a:r>
              <a:rPr lang="ru-RU" sz="2400" dirty="0" smtClean="0">
                <a:cs typeface="Ropa Sans Pro" panose="020B0504020101010102" pitchFamily="34" charset="0"/>
              </a:rPr>
              <a:t>Аксёнова Валерия Андреевна, Найденова Мария Ивановна, </a:t>
            </a:r>
            <a:r>
              <a:rPr lang="ru-RU" sz="2400" dirty="0" smtClean="0">
                <a:cs typeface="Ropa Sans Pro" panose="020B0504020101010102" pitchFamily="34" charset="0"/>
              </a:rPr>
              <a:t/>
            </a:r>
            <a:br>
              <a:rPr lang="ru-RU" sz="2400" dirty="0" smtClean="0">
                <a:cs typeface="Ropa Sans Pro" panose="020B0504020101010102" pitchFamily="34" charset="0"/>
              </a:rPr>
            </a:br>
            <a:r>
              <a:rPr lang="ru-RU" sz="2400" dirty="0" smtClean="0">
                <a:cs typeface="Ropa Sans Pro" panose="020B0504020101010102" pitchFamily="34" charset="0"/>
              </a:rPr>
              <a:t>Плужник </a:t>
            </a:r>
            <a:r>
              <a:rPr lang="ru-RU" sz="2400" dirty="0" smtClean="0">
                <a:cs typeface="Ropa Sans Pro" panose="020B0504020101010102" pitchFamily="34" charset="0"/>
              </a:rPr>
              <a:t>Александра Александровна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cs typeface="Ropa Sans Pro" panose="020B0504020101010102" pitchFamily="34" charset="0"/>
              </a:rPr>
              <a:t>студенты ГОУ ВПО «Донецкий </a:t>
            </a:r>
            <a:r>
              <a:rPr lang="ru-RU" sz="2400" dirty="0">
                <a:cs typeface="Ropa Sans Pro" panose="020B0504020101010102" pitchFamily="34" charset="0"/>
              </a:rPr>
              <a:t>н</a:t>
            </a:r>
            <a:r>
              <a:rPr lang="ru-RU" sz="2400" dirty="0" smtClean="0">
                <a:cs typeface="Ropa Sans Pro" panose="020B0504020101010102" pitchFamily="34" charset="0"/>
              </a:rPr>
              <a:t>ациональный  </a:t>
            </a:r>
            <a:r>
              <a:rPr lang="ru-RU" sz="2400" dirty="0">
                <a:cs typeface="Ropa Sans Pro" panose="020B0504020101010102" pitchFamily="34" charset="0"/>
              </a:rPr>
              <a:t>у</a:t>
            </a:r>
            <a:r>
              <a:rPr lang="ru-RU" sz="2400" dirty="0" smtClean="0">
                <a:cs typeface="Ropa Sans Pro" panose="020B0504020101010102" pitchFamily="34" charset="0"/>
              </a:rPr>
              <a:t>ниверситет», г. Донецк</a:t>
            </a:r>
            <a:br>
              <a:rPr lang="ru-RU" sz="2400" dirty="0" smtClean="0">
                <a:cs typeface="Ropa Sans Pro" panose="020B0504020101010102" pitchFamily="34" charset="0"/>
              </a:rPr>
            </a:br>
            <a:r>
              <a:rPr lang="ru-RU" sz="2400" b="1" dirty="0">
                <a:cs typeface="Ropa Sans Pro" panose="020B0504020101010102" pitchFamily="34" charset="0"/>
              </a:rPr>
              <a:t>Учитель: </a:t>
            </a:r>
            <a:r>
              <a:rPr lang="ru-RU" sz="2400" dirty="0">
                <a:cs typeface="Ropa Sans Pro" panose="020B0504020101010102" pitchFamily="34" charset="0"/>
              </a:rPr>
              <a:t>Афиногенова Алла Викторовна, учитель географии МБОУ «Гимназия №4» </a:t>
            </a:r>
            <a:r>
              <a:rPr lang="ru-RU" sz="2400" dirty="0" smtClean="0">
                <a:cs typeface="Ropa Sans Pro" panose="020B0504020101010102" pitchFamily="34" charset="0"/>
              </a:rPr>
              <a:t/>
            </a:r>
            <a:br>
              <a:rPr lang="ru-RU" sz="2400" dirty="0" smtClean="0">
                <a:cs typeface="Ropa Sans Pro" panose="020B0504020101010102" pitchFamily="34" charset="0"/>
              </a:rPr>
            </a:br>
            <a:r>
              <a:rPr lang="ru-RU" sz="2400" dirty="0" smtClean="0">
                <a:cs typeface="Ropa Sans Pro" panose="020B0504020101010102" pitchFamily="34" charset="0"/>
              </a:rPr>
              <a:t>г</a:t>
            </a:r>
            <a:r>
              <a:rPr lang="ru-RU" sz="2400" dirty="0">
                <a:cs typeface="Ropa Sans Pro" panose="020B0504020101010102" pitchFamily="34" charset="0"/>
              </a:rPr>
              <a:t>. Брянск</a:t>
            </a:r>
          </a:p>
          <a:p>
            <a:pPr>
              <a:lnSpc>
                <a:spcPct val="150000"/>
              </a:lnSpc>
            </a:pPr>
            <a:r>
              <a:rPr lang="ru-RU" sz="2400" b="1" dirty="0" smtClean="0">
                <a:cs typeface="Ropa Sans Pro" panose="020B0504020101010102" pitchFamily="34" charset="0"/>
              </a:rPr>
              <a:t>Методист</a:t>
            </a:r>
            <a:r>
              <a:rPr lang="ru-RU" sz="2400" b="1" dirty="0" smtClean="0">
                <a:cs typeface="Ropa Sans Pro" panose="020B0504020101010102" pitchFamily="34" charset="0"/>
              </a:rPr>
              <a:t>:</a:t>
            </a:r>
            <a:r>
              <a:rPr lang="ru-RU" sz="2400" dirty="0" smtClean="0">
                <a:cs typeface="Ropa Sans Pro" panose="020B0504020101010102" pitchFamily="34" charset="0"/>
              </a:rPr>
              <a:t> Ефимова Анна </a:t>
            </a:r>
            <a:r>
              <a:rPr lang="ru-RU" sz="2400" dirty="0">
                <a:cs typeface="Ropa Sans Pro" panose="020B0504020101010102" pitchFamily="34" charset="0"/>
              </a:rPr>
              <a:t>Юрьевна, старший преподаватель кафедры национальной и региональной </a:t>
            </a:r>
            <a:r>
              <a:rPr lang="ru-RU" sz="2400" dirty="0" smtClean="0">
                <a:cs typeface="Ropa Sans Pro" panose="020B0504020101010102" pitchFamily="34" charset="0"/>
              </a:rPr>
              <a:t>экономики </a:t>
            </a:r>
            <a:r>
              <a:rPr lang="ru-RU" sz="2400" dirty="0">
                <a:cs typeface="Ropa Sans Pro" panose="020B0504020101010102" pitchFamily="34" charset="0"/>
              </a:rPr>
              <a:t>ГОУ ВПО «Донецкий национальный  университет», </a:t>
            </a:r>
            <a:r>
              <a:rPr lang="ru-RU" sz="2400" dirty="0" smtClean="0">
                <a:cs typeface="Ropa Sans Pro" panose="020B0504020101010102" pitchFamily="34" charset="0"/>
              </a:rPr>
              <a:t/>
            </a:r>
            <a:br>
              <a:rPr lang="ru-RU" sz="2400" dirty="0" smtClean="0">
                <a:cs typeface="Ropa Sans Pro" panose="020B0504020101010102" pitchFamily="34" charset="0"/>
              </a:rPr>
            </a:br>
            <a:r>
              <a:rPr lang="ru-RU" sz="2400" dirty="0" smtClean="0">
                <a:cs typeface="Ropa Sans Pro" panose="020B0504020101010102" pitchFamily="34" charset="0"/>
              </a:rPr>
              <a:t>г</a:t>
            </a:r>
            <a:r>
              <a:rPr lang="ru-RU" sz="2400" dirty="0">
                <a:cs typeface="Ropa Sans Pro" panose="020B0504020101010102" pitchFamily="34" charset="0"/>
              </a:rPr>
              <a:t>. </a:t>
            </a:r>
            <a:r>
              <a:rPr lang="ru-RU" sz="2400" dirty="0" smtClean="0">
                <a:cs typeface="Ropa Sans Pro" panose="020B0504020101010102" pitchFamily="34" charset="0"/>
              </a:rPr>
              <a:t>Донецк</a:t>
            </a:r>
            <a:endParaRPr lang="ru-RU" sz="2400" dirty="0" smtClean="0">
              <a:cs typeface="Ropa Sans Pro" panose="020B0504020101010102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96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Проблема, которую должен решать проект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6048" y="1855025"/>
            <a:ext cx="1152975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i="1" dirty="0" smtClean="0">
                <a:cs typeface="Times New Roman" panose="02020603050405020304" pitchFamily="18" charset="0"/>
              </a:rPr>
              <a:t>Недостаточный уровень географических знаний и знаний о природе родного края </a:t>
            </a:r>
            <a:r>
              <a:rPr lang="ru-RU" sz="3200" i="1" dirty="0" smtClean="0">
                <a:cs typeface="Times New Roman" panose="02020603050405020304" pitchFamily="18" charset="0"/>
              </a:rPr>
              <a:t>обучающихся </a:t>
            </a:r>
            <a:r>
              <a:rPr lang="ru-RU" sz="3200" i="1" dirty="0" smtClean="0">
                <a:cs typeface="Times New Roman" panose="02020603050405020304" pitchFamily="18" charset="0"/>
              </a:rPr>
              <a:t>6-9 классов. </a:t>
            </a:r>
            <a:endParaRPr lang="ru-RU" sz="2000" i="1" dirty="0"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08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sp>
        <p:nvSpPr>
          <p:cNvPr id="3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49741" y="443397"/>
            <a:ext cx="10873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Противоречие, которое должен решать проект</a:t>
            </a:r>
          </a:p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6048" y="1855025"/>
            <a:ext cx="1152975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i="1" dirty="0" smtClean="0">
                <a:cs typeface="Times New Roman" panose="02020603050405020304" pitchFamily="18" charset="0"/>
              </a:rPr>
              <a:t>Противоречие между </a:t>
            </a:r>
            <a:r>
              <a:rPr lang="ru-RU" sz="3000" b="1" i="1" dirty="0" smtClean="0">
                <a:cs typeface="Times New Roman" panose="02020603050405020304" pitchFamily="18" charset="0"/>
              </a:rPr>
              <a:t>необходимостью</a:t>
            </a:r>
            <a:r>
              <a:rPr lang="ru-RU" sz="3000" i="1" dirty="0" smtClean="0">
                <a:cs typeface="Times New Roman" panose="02020603050405020304" pitchFamily="18" charset="0"/>
              </a:rPr>
              <a:t> сформировать у </a:t>
            </a:r>
            <a:r>
              <a:rPr lang="ru-RU" sz="3000" i="1" dirty="0" smtClean="0">
                <a:cs typeface="Times New Roman" panose="02020603050405020304" pitchFamily="18" charset="0"/>
              </a:rPr>
              <a:t>обучающихся </a:t>
            </a:r>
            <a:r>
              <a:rPr lang="ru-RU" sz="3000" i="1" dirty="0" smtClean="0">
                <a:cs typeface="Times New Roman" panose="02020603050405020304" pitchFamily="18" charset="0"/>
              </a:rPr>
              <a:t>6-9 классов географические знания и знания о природе родного края и </a:t>
            </a:r>
            <a:r>
              <a:rPr lang="ru-RU" sz="3000" b="1" i="1" dirty="0" smtClean="0">
                <a:cs typeface="Times New Roman" panose="02020603050405020304" pitchFamily="18" charset="0"/>
              </a:rPr>
              <a:t>недостаточным</a:t>
            </a:r>
            <a:r>
              <a:rPr lang="ru-RU" sz="3000" i="1" dirty="0" smtClean="0">
                <a:cs typeface="Times New Roman" panose="02020603050405020304" pitchFamily="18" charset="0"/>
              </a:rPr>
              <a:t> количеством современных интерактивных форм для организации познавательной деятельности.</a:t>
            </a:r>
            <a:endParaRPr lang="ru-RU" sz="3000" i="1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9298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40892"/>
            <a:ext cx="39785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проекта</a:t>
            </a:r>
          </a:p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5973" y="1936273"/>
            <a:ext cx="108381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000" i="1" dirty="0" smtClean="0">
                <a:cs typeface="Times New Roman" panose="02020603050405020304" pitchFamily="18" charset="0"/>
              </a:rPr>
              <a:t>Повышение уровня географических знаний и знаний о природе родного края у </a:t>
            </a:r>
            <a:r>
              <a:rPr lang="ru-RU" sz="3000" i="1" dirty="0" smtClean="0">
                <a:cs typeface="Times New Roman" panose="02020603050405020304" pitchFamily="18" charset="0"/>
              </a:rPr>
              <a:t>обучающихся </a:t>
            </a:r>
            <a:r>
              <a:rPr lang="ru-RU" sz="3000" i="1" dirty="0" smtClean="0">
                <a:cs typeface="Times New Roman" panose="02020603050405020304" pitchFamily="18" charset="0"/>
              </a:rPr>
              <a:t>6-9 классов.</a:t>
            </a:r>
            <a:endParaRPr lang="ru-RU" sz="3000" i="1" dirty="0">
              <a:cs typeface="Times New Roman" panose="02020603050405020304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xmlns="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14332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2570" y="233700"/>
            <a:ext cx="107473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Ожидаемый результат (продукт, ресурс)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3843" y="2147128"/>
            <a:ext cx="1155237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cs typeface="Times New Roman" panose="02020603050405020304" pitchFamily="18" charset="0"/>
              </a:rPr>
              <a:t>Сборник географических </a:t>
            </a:r>
            <a:r>
              <a:rPr lang="ru-RU" sz="3200" i="1" dirty="0" err="1" smtClean="0">
                <a:cs typeface="Times New Roman" panose="02020603050405020304" pitchFamily="18" charset="0"/>
              </a:rPr>
              <a:t>квестов</a:t>
            </a:r>
            <a:r>
              <a:rPr lang="ru-RU" sz="3200" i="1" dirty="0" smtClean="0">
                <a:cs typeface="Times New Roman" panose="02020603050405020304" pitchFamily="18" charset="0"/>
              </a:rPr>
              <a:t> для организации познавательной деятельности </a:t>
            </a:r>
            <a:r>
              <a:rPr lang="ru-RU" sz="3200" i="1" dirty="0" smtClean="0">
                <a:cs typeface="Times New Roman" panose="02020603050405020304" pitchFamily="18" charset="0"/>
              </a:rPr>
              <a:t>обучающихся </a:t>
            </a:r>
            <a:r>
              <a:rPr lang="ru-RU" sz="3200" i="1" dirty="0" smtClean="0">
                <a:cs typeface="Times New Roman" panose="02020603050405020304" pitchFamily="18" charset="0"/>
              </a:rPr>
              <a:t>6-9 классов </a:t>
            </a:r>
            <a:r>
              <a:rPr lang="ru-RU" sz="3200" i="1" dirty="0" smtClean="0">
                <a:cs typeface="Times New Roman" panose="02020603050405020304" pitchFamily="18" charset="0"/>
              </a:rPr>
              <a:t/>
            </a:r>
            <a:br>
              <a:rPr lang="ru-RU" sz="3200" i="1" dirty="0" smtClean="0">
                <a:cs typeface="Times New Roman" panose="02020603050405020304" pitchFamily="18" charset="0"/>
              </a:rPr>
            </a:br>
            <a:r>
              <a:rPr lang="ru-RU" sz="3200" i="1" dirty="0" smtClean="0">
                <a:cs typeface="Times New Roman" panose="02020603050405020304" pitchFamily="18" charset="0"/>
              </a:rPr>
              <a:t>и </a:t>
            </a:r>
            <a:r>
              <a:rPr lang="ru-RU" sz="3200" i="1" dirty="0" smtClean="0">
                <a:cs typeface="Times New Roman" panose="02020603050405020304" pitchFamily="18" charset="0"/>
              </a:rPr>
              <a:t>методические рекомендации по их использованию.</a:t>
            </a:r>
            <a:endParaRPr lang="ru-RU" sz="3200" i="1" dirty="0">
              <a:cs typeface="Times New Roman" panose="02020603050405020304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483843" y="5896789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xmlns="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01280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118</Words>
  <Application>Microsoft Office PowerPoint</Application>
  <PresentationFormat>Широкоэкранный</PresentationFormat>
  <Paragraphs>21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5" baseType="lpstr">
      <vt:lpstr>Arial</vt:lpstr>
      <vt:lpstr>Calibri</vt:lpstr>
      <vt:lpstr>Calibri Light</vt:lpstr>
      <vt:lpstr>Khmer UI</vt:lpstr>
      <vt:lpstr>Ropa Sans Pro</vt:lpstr>
      <vt:lpstr>Ropa Sans Pro Light</vt:lpstr>
      <vt:lpstr>Ropa Sans Pro Medium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Елена</cp:lastModifiedBy>
  <cp:revision>64</cp:revision>
  <dcterms:created xsi:type="dcterms:W3CDTF">2021-03-02T07:04:14Z</dcterms:created>
  <dcterms:modified xsi:type="dcterms:W3CDTF">2021-11-15T17:25:13Z</dcterms:modified>
</cp:coreProperties>
</file>